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2.xml" ContentType="application/vnd.openxmlformats-officedocument.presentationml.tags+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77" r:id="rId5"/>
    <p:sldId id="301" r:id="rId6"/>
    <p:sldId id="302" r:id="rId7"/>
    <p:sldId id="276" r:id="rId8"/>
    <p:sldId id="305" r:id="rId9"/>
    <p:sldId id="304" r:id="rId10"/>
    <p:sldId id="329" r:id="rId11"/>
    <p:sldId id="309" r:id="rId12"/>
    <p:sldId id="330" r:id="rId13"/>
    <p:sldId id="261" r:id="rId14"/>
    <p:sldId id="332" r:id="rId15"/>
    <p:sldId id="334" r:id="rId16"/>
    <p:sldId id="335" r:id="rId17"/>
    <p:sldId id="336" r:id="rId18"/>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67"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6"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Henderson" initials="AH" lastIdx="1" clrIdx="0">
    <p:extLst>
      <p:ext uri="{19B8F6BF-5375-455C-9EA6-DF929625EA0E}">
        <p15:presenceInfo xmlns:p15="http://schemas.microsoft.com/office/powerpoint/2012/main" userId="Alex Henders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52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37" autoAdjust="0"/>
    <p:restoredTop sz="96327" autoAdjust="0"/>
  </p:normalViewPr>
  <p:slideViewPr>
    <p:cSldViewPr snapToGrid="0">
      <p:cViewPr>
        <p:scale>
          <a:sx n="104" d="100"/>
          <a:sy n="104" d="100"/>
        </p:scale>
        <p:origin x="1184" y="616"/>
      </p:cViewPr>
      <p:guideLst>
        <p:guide orient="horz" pos="3067"/>
        <p:guide pos="3840"/>
      </p:guideLst>
    </p:cSldViewPr>
  </p:slideViewPr>
  <p:outlineViewPr>
    <p:cViewPr>
      <p:scale>
        <a:sx n="33" d="100"/>
        <a:sy n="33" d="100"/>
      </p:scale>
      <p:origin x="0" y="-4216"/>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75" d="100"/>
          <a:sy n="75" d="100"/>
        </p:scale>
        <p:origin x="3948" y="54"/>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g>
</file>

<file path=ppt/media/image10.jpg>
</file>

<file path=ppt/media/image11.jpg>
</file>

<file path=ppt/media/image12.png>
</file>

<file path=ppt/media/image13.gif>
</file>

<file path=ppt/media/image2.pn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76363" cy="513508"/>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idx="1"/>
          </p:nvPr>
        </p:nvSpPr>
        <p:spPr>
          <a:xfrm>
            <a:off x="4021294" y="1"/>
            <a:ext cx="3076363" cy="513508"/>
          </a:xfrm>
          <a:prstGeom prst="rect">
            <a:avLst/>
          </a:prstGeom>
        </p:spPr>
        <p:txBody>
          <a:bodyPr vert="horz" lIns="99048" tIns="49524" rIns="99048" bIns="49524" rtlCol="0"/>
          <a:lstStyle>
            <a:lvl1pPr algn="r">
              <a:defRPr sz="1300"/>
            </a:lvl1pPr>
          </a:lstStyle>
          <a:p>
            <a:fld id="{C48763D3-BD04-427D-8D50-4F9B04805FE0}" type="datetimeFigureOut">
              <a:rPr lang="en-GB" smtClean="0"/>
              <a:t>26/05/2024</a:t>
            </a:fld>
            <a:endParaRPr lang="en-GB"/>
          </a:p>
        </p:txBody>
      </p:sp>
      <p:sp>
        <p:nvSpPr>
          <p:cNvPr id="5" name="Notes Placeholder 4"/>
          <p:cNvSpPr>
            <a:spLocks noGrp="1"/>
          </p:cNvSpPr>
          <p:nvPr>
            <p:ph type="body" sz="quarter" idx="3"/>
          </p:nvPr>
        </p:nvSpPr>
        <p:spPr>
          <a:xfrm>
            <a:off x="709930" y="4925407"/>
            <a:ext cx="5679440" cy="4029880"/>
          </a:xfrm>
          <a:prstGeom prst="rect">
            <a:avLst/>
          </a:prstGeom>
        </p:spPr>
        <p:txBody>
          <a:bodyPr vert="horz" lIns="99048" tIns="49524" rIns="99048" bIns="49524"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5F12B463-4A43-4496-8DB0-416DF9B88242}" type="slidenum">
              <a:rPr lang="en-GB" smtClean="0"/>
              <a:t>‹#›</a:t>
            </a:fld>
            <a:endParaRPr lang="en-GB"/>
          </a:p>
        </p:txBody>
      </p:sp>
      <p:sp>
        <p:nvSpPr>
          <p:cNvPr id="8" name="Slide Image Placeholder 7">
            <a:extLst>
              <a:ext uri="{FF2B5EF4-FFF2-40B4-BE49-F238E27FC236}">
                <a16:creationId xmlns:a16="http://schemas.microsoft.com/office/drawing/2014/main" id="{90A6FF48-7C7D-4ADB-BDE5-637477EB753A}"/>
              </a:ext>
            </a:extLst>
          </p:cNvPr>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1440" tIns="45720" rIns="91440" bIns="45720" rtlCol="0" anchor="ctr"/>
          <a:lstStyle/>
          <a:p>
            <a:endParaRPr lang="en-GB"/>
          </a:p>
        </p:txBody>
      </p:sp>
    </p:spTree>
    <p:extLst>
      <p:ext uri="{BB962C8B-B14F-4D97-AF65-F5344CB8AC3E}">
        <p14:creationId xmlns:p14="http://schemas.microsoft.com/office/powerpoint/2010/main" val="1157887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In this study we have explored adaptive boosting - or AdaBoost - and compared its performance against the Random Forests algorithm, now used by a number of groups, including ourselves. </a:t>
            </a:r>
          </a:p>
        </p:txBody>
      </p:sp>
      <p:sp>
        <p:nvSpPr>
          <p:cNvPr id="4" name="Slide Number Placeholder 3"/>
          <p:cNvSpPr>
            <a:spLocks noGrp="1"/>
          </p:cNvSpPr>
          <p:nvPr>
            <p:ph type="sldNum" sz="quarter" idx="5"/>
          </p:nvPr>
        </p:nvSpPr>
        <p:spPr/>
        <p:txBody>
          <a:bodyPr/>
          <a:lstStyle/>
          <a:p>
            <a:fld id="{5F12B463-4A43-4496-8DB0-416DF9B88242}" type="slidenum">
              <a:rPr lang="en-GB" smtClean="0"/>
              <a:t>1</a:t>
            </a:fld>
            <a:endParaRPr lang="en-GB"/>
          </a:p>
        </p:txBody>
      </p:sp>
    </p:spTree>
    <p:extLst>
      <p:ext uri="{BB962C8B-B14F-4D97-AF65-F5344CB8AC3E}">
        <p14:creationId xmlns:p14="http://schemas.microsoft.com/office/powerpoint/2010/main" val="528466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[CLICK] To start with all samples are weighted equally. The decision tree (stump) then identifies a parameter that can split the data into class A or class B; in this case triangles and squares. </a:t>
            </a:r>
          </a:p>
          <a:p>
            <a:r>
              <a:rPr lang="en-GB" dirty="0"/>
              <a:t>Any samples that were misclassified are then upweighted, with those correctly classified being downweighted. These modified data are then presented to a new decision tree. Since the weights on the previously misclassified samples are now higher, they are more likely to be correctly classified. Now, it is important to point out here that we’re not multiplying the spectral data points by this weighting; we’re changing their relative importance to the algorithm. </a:t>
            </a:r>
          </a:p>
          <a:p>
            <a:r>
              <a:rPr lang="en-GB" dirty="0"/>
              <a:t>Next the misclassified samples from this second iteration are upweighted, with the correctly classified samples being downweighted, and we go for a third iteration. </a:t>
            </a:r>
          </a:p>
          <a:p>
            <a:r>
              <a:rPr lang="en-GB" dirty="0"/>
              <a:t>After three iterations we stop, we combine the iterations and produce the ‘outcome’ of that tree ‘set’. </a:t>
            </a:r>
          </a:p>
          <a:p>
            <a:r>
              <a:rPr lang="en-GB" dirty="0"/>
              <a:t>So, by iterating, and biasing each iteration in favour of samples there were wrongly classified in previous steps, we produce a stronger classifier. This might not be a VERY strong classifier, but it will be used in combination with others in the overall algorithm. </a:t>
            </a:r>
          </a:p>
          <a:p>
            <a:r>
              <a:rPr lang="en-GB" dirty="0"/>
              <a:t>As with the Random Forests approach, when we introduce test data, each tree (or tree set) gets a vote for whichever class it thinks that test sample should fall into. There are various metrics that can be used here, but the majority vote is the easiest to think about and easiest to apply. </a:t>
            </a:r>
          </a:p>
        </p:txBody>
      </p:sp>
      <p:sp>
        <p:nvSpPr>
          <p:cNvPr id="4" name="Slide Number Placeholder 3"/>
          <p:cNvSpPr>
            <a:spLocks noGrp="1"/>
          </p:cNvSpPr>
          <p:nvPr>
            <p:ph type="sldNum" sz="quarter" idx="5"/>
          </p:nvPr>
        </p:nvSpPr>
        <p:spPr/>
        <p:txBody>
          <a:bodyPr/>
          <a:lstStyle/>
          <a:p>
            <a:fld id="{5F12B463-4A43-4496-8DB0-416DF9B88242}" type="slidenum">
              <a:rPr lang="en-GB" smtClean="0"/>
              <a:t>10</a:t>
            </a:fld>
            <a:endParaRPr lang="en-GB"/>
          </a:p>
        </p:txBody>
      </p:sp>
    </p:spTree>
    <p:extLst>
      <p:ext uri="{BB962C8B-B14F-4D97-AF65-F5344CB8AC3E}">
        <p14:creationId xmlns:p14="http://schemas.microsoft.com/office/powerpoint/2010/main" val="2365857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[CLICK] To start with all samples are weighted equally. The decision tree (stump) then identifies a parameter that can split the data into class A or class B; in this case triangles and squares. </a:t>
            </a:r>
          </a:p>
          <a:p>
            <a:r>
              <a:rPr lang="en-GB" dirty="0"/>
              <a:t>Any samples that were misclassified are then upweighted, with those correctly classified being downweighted. These modified data are then presented to a new decision tree. Since the weights on the previously misclassified samples are now higher, they are more likely to be correctly classified. Now, it is important to point out here that we’re not multiplying the spectral data points by this weighting; we’re changing their relative importance to the algorithm. </a:t>
            </a:r>
          </a:p>
          <a:p>
            <a:r>
              <a:rPr lang="en-GB" dirty="0"/>
              <a:t>Next the misclassified samples from this second iteration are upweighted, with the correctly classified samples being downweighted, and we go for a third iteration. </a:t>
            </a:r>
          </a:p>
          <a:p>
            <a:r>
              <a:rPr lang="en-GB" dirty="0"/>
              <a:t>After three iterations we stop, we combine the iterations and produce the ‘outcome’ of that tree ‘set’. </a:t>
            </a:r>
          </a:p>
          <a:p>
            <a:r>
              <a:rPr lang="en-GB" dirty="0"/>
              <a:t>So, by iterating, and biasing each iteration in favour of samples there were wrongly classified in previous steps, we produce a stronger classifier. This might not be a VERY strong classifier, but it will be used in combination with others in the overall algorithm. </a:t>
            </a:r>
          </a:p>
          <a:p>
            <a:r>
              <a:rPr lang="en-GB" dirty="0"/>
              <a:t>As with the Random Forests approach, when we introduce test data, each tree (or tree set) gets a vote for whichever class it thinks that test sample should fall into. There are various metrics that can be used here, but the majority vote is the easiest to think about and easiest to apply. </a:t>
            </a:r>
          </a:p>
        </p:txBody>
      </p:sp>
      <p:sp>
        <p:nvSpPr>
          <p:cNvPr id="4" name="Slide Number Placeholder 3"/>
          <p:cNvSpPr>
            <a:spLocks noGrp="1"/>
          </p:cNvSpPr>
          <p:nvPr>
            <p:ph type="sldNum" sz="quarter" idx="5"/>
          </p:nvPr>
        </p:nvSpPr>
        <p:spPr/>
        <p:txBody>
          <a:bodyPr/>
          <a:lstStyle/>
          <a:p>
            <a:fld id="{5F12B463-4A43-4496-8DB0-416DF9B88242}" type="slidenum">
              <a:rPr lang="en-GB" smtClean="0"/>
              <a:t>11</a:t>
            </a:fld>
            <a:endParaRPr lang="en-GB"/>
          </a:p>
        </p:txBody>
      </p:sp>
    </p:spTree>
    <p:extLst>
      <p:ext uri="{BB962C8B-B14F-4D97-AF65-F5344CB8AC3E}">
        <p14:creationId xmlns:p14="http://schemas.microsoft.com/office/powerpoint/2010/main" val="4116169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[CLICK] To start with all samples are weighted equally. The decision tree (stump) then identifies a parameter that can split the data into class A or class B; in this case triangles and squares. </a:t>
            </a:r>
          </a:p>
          <a:p>
            <a:r>
              <a:rPr lang="en-GB" dirty="0"/>
              <a:t>Any samples that were misclassified are then upweighted, with those correctly classified being downweighted. These modified data are then presented to a new decision tree. Since the weights on the previously misclassified samples are now higher, they are more likely to be correctly classified. Now, it is important to point out here that we’re not multiplying the spectral data points by this weighting; we’re changing their relative importance to the algorithm. </a:t>
            </a:r>
          </a:p>
          <a:p>
            <a:r>
              <a:rPr lang="en-GB" dirty="0"/>
              <a:t>Next the misclassified samples from this second iteration are upweighted, with the correctly classified samples being downweighted, and we go for a third iteration. </a:t>
            </a:r>
          </a:p>
          <a:p>
            <a:r>
              <a:rPr lang="en-GB" dirty="0"/>
              <a:t>After three iterations we stop, we combine the iterations and produce the ‘outcome’ of that tree ‘set’. </a:t>
            </a:r>
          </a:p>
          <a:p>
            <a:r>
              <a:rPr lang="en-GB" dirty="0"/>
              <a:t>So, by iterating, and biasing each iteration in favour of samples there were wrongly classified in previous steps, we produce a stronger classifier. This might not be a VERY strong classifier, but it will be used in combination with others in the overall algorithm. </a:t>
            </a:r>
          </a:p>
          <a:p>
            <a:r>
              <a:rPr lang="en-GB" dirty="0"/>
              <a:t>As with the Random Forests approach, when we introduce test data, each tree (or tree set) gets a vote for whichever class it thinks that test sample should fall into. There are various metrics that can be used here, but the majority vote is the easiest to think about and easiest to apply. </a:t>
            </a:r>
          </a:p>
        </p:txBody>
      </p:sp>
      <p:sp>
        <p:nvSpPr>
          <p:cNvPr id="4" name="Slide Number Placeholder 3"/>
          <p:cNvSpPr>
            <a:spLocks noGrp="1"/>
          </p:cNvSpPr>
          <p:nvPr>
            <p:ph type="sldNum" sz="quarter" idx="5"/>
          </p:nvPr>
        </p:nvSpPr>
        <p:spPr/>
        <p:txBody>
          <a:bodyPr/>
          <a:lstStyle/>
          <a:p>
            <a:fld id="{5F12B463-4A43-4496-8DB0-416DF9B88242}" type="slidenum">
              <a:rPr lang="en-GB" smtClean="0"/>
              <a:t>12</a:t>
            </a:fld>
            <a:endParaRPr lang="en-GB"/>
          </a:p>
        </p:txBody>
      </p:sp>
    </p:spTree>
    <p:extLst>
      <p:ext uri="{BB962C8B-B14F-4D97-AF65-F5344CB8AC3E}">
        <p14:creationId xmlns:p14="http://schemas.microsoft.com/office/powerpoint/2010/main" val="593292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[CLICK] To start with all samples are weighted equally. The decision tree (stump) then identifies a parameter that can split the data into class A or class B; in this case triangles and squares. </a:t>
            </a:r>
          </a:p>
          <a:p>
            <a:r>
              <a:rPr lang="en-GB" dirty="0"/>
              <a:t>Any samples that were misclassified are then upweighted, with those correctly classified being downweighted. These modified data are then presented to a new decision tree. Since the weights on the previously misclassified samples are now higher, they are more likely to be correctly classified. Now, it is important to point out here that we’re not multiplying the spectral data points by this weighting; we’re changing their relative importance to the algorithm. </a:t>
            </a:r>
          </a:p>
          <a:p>
            <a:r>
              <a:rPr lang="en-GB" dirty="0"/>
              <a:t>Next the misclassified samples from this second iteration are upweighted, with the correctly classified samples being downweighted, and we go for a third iteration. </a:t>
            </a:r>
          </a:p>
          <a:p>
            <a:r>
              <a:rPr lang="en-GB" dirty="0"/>
              <a:t>After three iterations we stop, we combine the iterations and produce the ‘outcome’ of that tree ‘set’. </a:t>
            </a:r>
          </a:p>
          <a:p>
            <a:r>
              <a:rPr lang="en-GB" dirty="0"/>
              <a:t>So, by iterating, and biasing each iteration in favour of samples there were wrongly classified in previous steps, we produce a stronger classifier. This might not be a VERY strong classifier, but it will be used in combination with others in the overall algorithm. </a:t>
            </a:r>
          </a:p>
          <a:p>
            <a:r>
              <a:rPr lang="en-GB" dirty="0"/>
              <a:t>As with the Random Forests approach, when we introduce test data, each tree (or tree set) gets a vote for whichever class it thinks that test sample should fall into. There are various metrics that can be used here, but the majority vote is the easiest to think about and easiest to apply. </a:t>
            </a:r>
          </a:p>
        </p:txBody>
      </p:sp>
      <p:sp>
        <p:nvSpPr>
          <p:cNvPr id="4" name="Slide Number Placeholder 3"/>
          <p:cNvSpPr>
            <a:spLocks noGrp="1"/>
          </p:cNvSpPr>
          <p:nvPr>
            <p:ph type="sldNum" sz="quarter" idx="5"/>
          </p:nvPr>
        </p:nvSpPr>
        <p:spPr/>
        <p:txBody>
          <a:bodyPr/>
          <a:lstStyle/>
          <a:p>
            <a:fld id="{5F12B463-4A43-4496-8DB0-416DF9B88242}" type="slidenum">
              <a:rPr lang="en-GB" smtClean="0"/>
              <a:t>13</a:t>
            </a:fld>
            <a:endParaRPr lang="en-GB"/>
          </a:p>
        </p:txBody>
      </p:sp>
    </p:spTree>
    <p:extLst>
      <p:ext uri="{BB962C8B-B14F-4D97-AF65-F5344CB8AC3E}">
        <p14:creationId xmlns:p14="http://schemas.microsoft.com/office/powerpoint/2010/main" val="2752901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F12B463-4A43-4496-8DB0-416DF9B88242}" type="slidenum">
              <a:rPr lang="en-GB" smtClean="0"/>
              <a:t>14</a:t>
            </a:fld>
            <a:endParaRPr lang="en-GB"/>
          </a:p>
        </p:txBody>
      </p:sp>
    </p:spTree>
    <p:extLst>
      <p:ext uri="{BB962C8B-B14F-4D97-AF65-F5344CB8AC3E}">
        <p14:creationId xmlns:p14="http://schemas.microsoft.com/office/powerpoint/2010/main" val="2644204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These methods use many weak learners, rather than a single strong learner. </a:t>
            </a:r>
          </a:p>
          <a:p>
            <a:r>
              <a:rPr lang="en-GB" dirty="0"/>
              <a:t>Strong learners can be difficult to build and may require a lot of data. They are tuned to the problem at hand, but can overfit if tuned too closely. </a:t>
            </a:r>
          </a:p>
          <a:p>
            <a:r>
              <a:rPr lang="en-GB" dirty="0"/>
              <a:t>Weak learners on the other hand are relatively easy to build. The term ‘weak learner’ comes from the idea that they are not really very good at learning! A single weak learner has a success rate of barely over 50%; only just better than guessing, or tossing a coin. </a:t>
            </a:r>
          </a:p>
          <a:p>
            <a:r>
              <a:rPr lang="en-GB" dirty="0"/>
              <a:t>However, when brought together </a:t>
            </a:r>
            <a:r>
              <a:rPr lang="en-GB" i="1" dirty="0" err="1"/>
              <a:t>en</a:t>
            </a:r>
            <a:r>
              <a:rPr lang="en-GB" i="1" dirty="0"/>
              <a:t> masse</a:t>
            </a:r>
            <a:r>
              <a:rPr lang="en-GB" dirty="0"/>
              <a:t>, they gel to form good models. Better than the sum of their parts, you could say! </a:t>
            </a:r>
          </a:p>
        </p:txBody>
      </p:sp>
      <p:sp>
        <p:nvSpPr>
          <p:cNvPr id="4" name="Slide Number Placeholder 3"/>
          <p:cNvSpPr>
            <a:spLocks noGrp="1"/>
          </p:cNvSpPr>
          <p:nvPr>
            <p:ph type="sldNum" sz="quarter" idx="5"/>
          </p:nvPr>
        </p:nvSpPr>
        <p:spPr/>
        <p:txBody>
          <a:bodyPr/>
          <a:lstStyle/>
          <a:p>
            <a:fld id="{5F12B463-4A43-4496-8DB0-416DF9B88242}" type="slidenum">
              <a:rPr lang="en-GB" smtClean="0"/>
              <a:t>2</a:t>
            </a:fld>
            <a:endParaRPr lang="en-GB"/>
          </a:p>
        </p:txBody>
      </p:sp>
    </p:spTree>
    <p:extLst>
      <p:ext uri="{BB962C8B-B14F-4D97-AF65-F5344CB8AC3E}">
        <p14:creationId xmlns:p14="http://schemas.microsoft.com/office/powerpoint/2010/main" val="775966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So, while a strong learner will be useful for specific challenges, weak learners benefit from: ‘the wisdom of the crowds’. </a:t>
            </a:r>
          </a:p>
        </p:txBody>
      </p:sp>
      <p:sp>
        <p:nvSpPr>
          <p:cNvPr id="4" name="Slide Number Placeholder 3"/>
          <p:cNvSpPr>
            <a:spLocks noGrp="1"/>
          </p:cNvSpPr>
          <p:nvPr>
            <p:ph type="sldNum" sz="quarter" idx="5"/>
          </p:nvPr>
        </p:nvSpPr>
        <p:spPr/>
        <p:txBody>
          <a:bodyPr/>
          <a:lstStyle/>
          <a:p>
            <a:fld id="{5F12B463-4A43-4496-8DB0-416DF9B88242}" type="slidenum">
              <a:rPr lang="en-GB" smtClean="0"/>
              <a:t>3</a:t>
            </a:fld>
            <a:endParaRPr lang="en-GB"/>
          </a:p>
        </p:txBody>
      </p:sp>
    </p:spTree>
    <p:extLst>
      <p:ext uri="{BB962C8B-B14F-4D97-AF65-F5344CB8AC3E}">
        <p14:creationId xmlns:p14="http://schemas.microsoft.com/office/powerpoint/2010/main" val="1843405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The most common weak learner in ensemble learning is the decision tree, and these are used in both Random Forests and AdaBoost. </a:t>
            </a:r>
          </a:p>
          <a:p>
            <a:r>
              <a:rPr lang="en-GB" dirty="0"/>
              <a:t>Here, the variable that best separates the training set data, becomes the ‘root node’. The data is then split into different branches. Each branch is considered separately, and the best variable for that branch becomes the decision point for the next split. The same variables can appear in different branches, in different orders, since the source data is changing after each split. </a:t>
            </a:r>
          </a:p>
          <a:p>
            <a:r>
              <a:rPr lang="en-GB" dirty="0"/>
              <a:t>Eventually no further splits are required, and the outcome appears in leaf nodes. </a:t>
            </a:r>
          </a:p>
          <a:p>
            <a:r>
              <a:rPr lang="en-GB" dirty="0"/>
              <a:t>Remember that these trees are not meant to be very good at making decisions! That’s the whole point!</a:t>
            </a:r>
          </a:p>
        </p:txBody>
      </p:sp>
      <p:sp>
        <p:nvSpPr>
          <p:cNvPr id="4" name="Slide Number Placeholder 3"/>
          <p:cNvSpPr>
            <a:spLocks noGrp="1"/>
          </p:cNvSpPr>
          <p:nvPr>
            <p:ph type="sldNum" sz="quarter" idx="5"/>
          </p:nvPr>
        </p:nvSpPr>
        <p:spPr/>
        <p:txBody>
          <a:bodyPr/>
          <a:lstStyle/>
          <a:p>
            <a:fld id="{5F12B463-4A43-4496-8DB0-416DF9B88242}" type="slidenum">
              <a:rPr lang="en-GB" smtClean="0"/>
              <a:t>4</a:t>
            </a:fld>
            <a:endParaRPr lang="en-GB"/>
          </a:p>
        </p:txBody>
      </p:sp>
    </p:spTree>
    <p:extLst>
      <p:ext uri="{BB962C8B-B14F-4D97-AF65-F5344CB8AC3E}">
        <p14:creationId xmlns:p14="http://schemas.microsoft.com/office/powerpoint/2010/main" val="1386571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For boosting approaches, AdaBoost being the first and most common, we make the decision trees even more ‘dumb’, by only allowing a single decision split. This produces, what’s called a ‘decision tree stump’. The root node is still defined around the variable that is most ‘important’ in separating the data in the training set, but other variables don’t get a look in. Because there is only one split, the tree can’t ‘refine’ its decision, so it just has to go, with what it’s got. </a:t>
            </a:r>
          </a:p>
        </p:txBody>
      </p:sp>
      <p:sp>
        <p:nvSpPr>
          <p:cNvPr id="4" name="Slide Number Placeholder 3"/>
          <p:cNvSpPr>
            <a:spLocks noGrp="1"/>
          </p:cNvSpPr>
          <p:nvPr>
            <p:ph type="sldNum" sz="quarter" idx="5"/>
          </p:nvPr>
        </p:nvSpPr>
        <p:spPr/>
        <p:txBody>
          <a:bodyPr/>
          <a:lstStyle/>
          <a:p>
            <a:fld id="{5F12B463-4A43-4496-8DB0-416DF9B88242}" type="slidenum">
              <a:rPr lang="en-GB" smtClean="0"/>
              <a:t>5</a:t>
            </a:fld>
            <a:endParaRPr lang="en-GB"/>
          </a:p>
        </p:txBody>
      </p:sp>
    </p:spTree>
    <p:extLst>
      <p:ext uri="{BB962C8B-B14F-4D97-AF65-F5344CB8AC3E}">
        <p14:creationId xmlns:p14="http://schemas.microsoft.com/office/powerpoint/2010/main" val="1515950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So, AdaBoost uses a collection of decision tree stumps, rather than full trees. Each tree gets different variables in the same way as Random Forests, but the trees only get to make a single choice. </a:t>
            </a:r>
          </a:p>
          <a:p>
            <a:r>
              <a:rPr lang="en-GB" dirty="0"/>
              <a:t>The main difference between boosting techniques, such as AdaBoost, and a bagging approach like Random Forests, is that that boosting is ‘iterative’. </a:t>
            </a:r>
          </a:p>
          <a:p>
            <a:r>
              <a:rPr lang="en-GB" dirty="0"/>
              <a:t>So AdaBoost is effectively a forest of stumps…</a:t>
            </a:r>
          </a:p>
        </p:txBody>
      </p:sp>
      <p:sp>
        <p:nvSpPr>
          <p:cNvPr id="4" name="Slide Number Placeholder 3"/>
          <p:cNvSpPr>
            <a:spLocks noGrp="1"/>
          </p:cNvSpPr>
          <p:nvPr>
            <p:ph type="sldNum" sz="quarter" idx="5"/>
          </p:nvPr>
        </p:nvSpPr>
        <p:spPr/>
        <p:txBody>
          <a:bodyPr/>
          <a:lstStyle/>
          <a:p>
            <a:fld id="{5F12B463-4A43-4496-8DB0-416DF9B88242}" type="slidenum">
              <a:rPr lang="en-GB" smtClean="0"/>
              <a:t>6</a:t>
            </a:fld>
            <a:endParaRPr lang="en-GB"/>
          </a:p>
        </p:txBody>
      </p:sp>
    </p:spTree>
    <p:extLst>
      <p:ext uri="{BB962C8B-B14F-4D97-AF65-F5344CB8AC3E}">
        <p14:creationId xmlns:p14="http://schemas.microsoft.com/office/powerpoint/2010/main" val="31549179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pPr defTabSz="990478">
              <a:defRPr/>
            </a:pPr>
            <a:r>
              <a:rPr lang="en-GB" dirty="0"/>
              <a:t>[CLICK] …not to be confused with…</a:t>
            </a:r>
          </a:p>
          <a:p>
            <a:pPr defTabSz="990478">
              <a:defRPr/>
            </a:pPr>
            <a:r>
              <a:rPr lang="en-GB" dirty="0"/>
              <a:t>…a Forrest of </a:t>
            </a:r>
            <a:r>
              <a:rPr lang="en-GB" dirty="0" err="1"/>
              <a:t>Gumps</a:t>
            </a:r>
            <a:r>
              <a:rPr lang="en-GB" dirty="0"/>
              <a:t>!</a:t>
            </a:r>
          </a:p>
          <a:p>
            <a:pPr defTabSz="990478">
              <a:defRPr/>
            </a:pPr>
            <a:r>
              <a:rPr lang="en-GB" dirty="0"/>
              <a:t>Sorry, couldn’t resist!</a:t>
            </a:r>
          </a:p>
          <a:p>
            <a:endParaRPr lang="en-GB" dirty="0"/>
          </a:p>
        </p:txBody>
      </p:sp>
      <p:sp>
        <p:nvSpPr>
          <p:cNvPr id="4" name="Slide Number Placeholder 3"/>
          <p:cNvSpPr>
            <a:spLocks noGrp="1"/>
          </p:cNvSpPr>
          <p:nvPr>
            <p:ph type="sldNum" sz="quarter" idx="5"/>
          </p:nvPr>
        </p:nvSpPr>
        <p:spPr/>
        <p:txBody>
          <a:bodyPr/>
          <a:lstStyle/>
          <a:p>
            <a:fld id="{5F12B463-4A43-4496-8DB0-416DF9B88242}" type="slidenum">
              <a:rPr lang="en-GB" smtClean="0"/>
              <a:t>7</a:t>
            </a:fld>
            <a:endParaRPr lang="en-GB"/>
          </a:p>
        </p:txBody>
      </p:sp>
    </p:spTree>
    <p:extLst>
      <p:ext uri="{BB962C8B-B14F-4D97-AF65-F5344CB8AC3E}">
        <p14:creationId xmlns:p14="http://schemas.microsoft.com/office/powerpoint/2010/main" val="3465152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The name AdaBoost is short for Adaptive Boosting. In this case the adaptive part is introduced by iteration and weighting. </a:t>
            </a:r>
          </a:p>
        </p:txBody>
      </p:sp>
      <p:sp>
        <p:nvSpPr>
          <p:cNvPr id="4" name="Slide Number Placeholder 3"/>
          <p:cNvSpPr>
            <a:spLocks noGrp="1"/>
          </p:cNvSpPr>
          <p:nvPr>
            <p:ph type="sldNum" sz="quarter" idx="5"/>
          </p:nvPr>
        </p:nvSpPr>
        <p:spPr/>
        <p:txBody>
          <a:bodyPr/>
          <a:lstStyle/>
          <a:p>
            <a:fld id="{5F12B463-4A43-4496-8DB0-416DF9B88242}" type="slidenum">
              <a:rPr lang="en-GB" smtClean="0"/>
              <a:t>8</a:t>
            </a:fld>
            <a:endParaRPr lang="en-GB"/>
          </a:p>
        </p:txBody>
      </p:sp>
    </p:spTree>
    <p:extLst>
      <p:ext uri="{BB962C8B-B14F-4D97-AF65-F5344CB8AC3E}">
        <p14:creationId xmlns:p14="http://schemas.microsoft.com/office/powerpoint/2010/main" val="26337531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9425" y="1279525"/>
            <a:ext cx="6140450" cy="3454400"/>
          </a:xfrm>
          <a:prstGeom prst="rect">
            <a:avLst/>
          </a:prstGeom>
        </p:spPr>
      </p:sp>
      <p:sp>
        <p:nvSpPr>
          <p:cNvPr id="3" name="Notes Placeholder 2"/>
          <p:cNvSpPr>
            <a:spLocks noGrp="1"/>
          </p:cNvSpPr>
          <p:nvPr>
            <p:ph type="body" idx="1"/>
          </p:nvPr>
        </p:nvSpPr>
        <p:spPr/>
        <p:txBody>
          <a:bodyPr/>
          <a:lstStyle/>
          <a:p>
            <a:r>
              <a:rPr lang="en-GB" dirty="0"/>
              <a:t>[CLICK] To start with all samples are weighted equally. The decision tree (stump) then identifies a parameter that can split the data into class A or class B; in this case triangles and squares. </a:t>
            </a:r>
          </a:p>
          <a:p>
            <a:r>
              <a:rPr lang="en-GB" dirty="0"/>
              <a:t>Any samples that were misclassified are then upweighted, with those correctly classified being downweighted. These modified data are then presented to a new decision tree. Since the weights on the previously misclassified samples are now higher, they are more likely to be correctly classified. Now, it is important to point out here that we’re not multiplying the spectral data points by this weighting; we’re changing their relative importance to the algorithm. </a:t>
            </a:r>
          </a:p>
          <a:p>
            <a:r>
              <a:rPr lang="en-GB" dirty="0"/>
              <a:t>Next the misclassified samples from this second iteration are upweighted, with the correctly classified samples being downweighted, and we go for a third iteration. </a:t>
            </a:r>
          </a:p>
          <a:p>
            <a:r>
              <a:rPr lang="en-GB" dirty="0"/>
              <a:t>After three iterations we stop, we combine the iterations and produce the ‘outcome’ of that tree ‘set’. </a:t>
            </a:r>
          </a:p>
          <a:p>
            <a:r>
              <a:rPr lang="en-GB" dirty="0"/>
              <a:t>So, by iterating, and biasing each iteration in favour of samples there were wrongly classified in previous steps, we produce a stronger classifier. This might not be a VERY strong classifier, but it will be used in combination with others in the overall algorithm. </a:t>
            </a:r>
          </a:p>
          <a:p>
            <a:r>
              <a:rPr lang="en-GB" dirty="0"/>
              <a:t>As with the Random Forests approach, when we introduce test data, each tree (or tree set) gets a vote for whichever class it thinks that test sample should fall into. There are various metrics that can be used here, but the majority vote is the easiest to think about and easiest to apply. </a:t>
            </a:r>
          </a:p>
        </p:txBody>
      </p:sp>
      <p:sp>
        <p:nvSpPr>
          <p:cNvPr id="4" name="Slide Number Placeholder 3"/>
          <p:cNvSpPr>
            <a:spLocks noGrp="1"/>
          </p:cNvSpPr>
          <p:nvPr>
            <p:ph type="sldNum" sz="quarter" idx="5"/>
          </p:nvPr>
        </p:nvSpPr>
        <p:spPr/>
        <p:txBody>
          <a:bodyPr/>
          <a:lstStyle/>
          <a:p>
            <a:fld id="{5F12B463-4A43-4496-8DB0-416DF9B88242}" type="slidenum">
              <a:rPr lang="en-GB" smtClean="0"/>
              <a:t>9</a:t>
            </a:fld>
            <a:endParaRPr lang="en-GB"/>
          </a:p>
        </p:txBody>
      </p:sp>
    </p:spTree>
    <p:extLst>
      <p:ext uri="{BB962C8B-B14F-4D97-AF65-F5344CB8AC3E}">
        <p14:creationId xmlns:p14="http://schemas.microsoft.com/office/powerpoint/2010/main" val="3793222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5/26/24</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5/26/24</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5/26/24</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5/26/24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5/26/24</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5/26/24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5/26/24</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13.gi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4.xml.rels><?xml version="1.0" encoding="UTF-8" standalone="yes"?>
<Relationships xmlns="http://schemas.openxmlformats.org/package/2006/relationships"><Relationship Id="rId8" Type="http://schemas.openxmlformats.org/officeDocument/2006/relationships/hyperlink" Target="https://medium.com/@datasciencewizards/understanding-the-adaboost-algorithm-2e9344d83d9b" TargetMode="External"/><Relationship Id="rId3" Type="http://schemas.openxmlformats.org/officeDocument/2006/relationships/notesSlide" Target="../notesSlides/notesSlide14.xml"/><Relationship Id="rId7" Type="http://schemas.openxmlformats.org/officeDocument/2006/relationships/hyperlink" Target="https://www.almabetter.com/bytes/tutorials/data-science/adaboost-algorithm" TargetMode="Externa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hyperlink" Target="https://www.google.com/url?sa=t&amp;source=web&amp;rct=j&amp;opi=89978449&amp;url=https://www.youtube.com/watch%3Fv%3DNLRO1-jp5F8&amp;ved=2ahUKEwja39XQh6GGAxU9TKQEHTxsA7gQtwJ6BAgREAI&amp;usg=AOvVaw3ebek0Jf4ofz0F7lKFnF3p" TargetMode="External"/><Relationship Id="rId5" Type="http://schemas.openxmlformats.org/officeDocument/2006/relationships/hyperlink" Target="https://www.google.com/url?sa=t&amp;source=web&amp;rct=j&amp;opi=89978449&amp;url=https://www.youtube.com/watch%3Fv%3DLsK-xG1cLYA&amp;ved=2ahUKEwja39XQh6GGAxU9TKQEHTxsA7gQtwJ6BAgSEAI&amp;usg=AOvVaw2QU46Pu_-d4VBd-ETGmPqX" TargetMode="External"/><Relationship Id="rId4" Type="http://schemas.openxmlformats.org/officeDocument/2006/relationships/hyperlink" Target="https://www.youtube.com/watch?v=LsK-xG1cLYA" TargetMode="External"/><Relationship Id="rId9" Type="http://schemas.openxmlformats.org/officeDocument/2006/relationships/hyperlink" Target="https://www.google.com/url?sa=t&amp;source=web&amp;rct=j&amp;opi=89978449&amp;url=https://mateusmaiads.github.io/shinyadabosting/&amp;ved=2ahUKEwjGmJzBm6aGAxVjfKQEHaQdBQoQFnoECBUQAQ&amp;usg=AOvVaw1JzaBAUJrdnpxgQ5tty9Pd"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notesSlide" Target="../notesSlides/notesSlide7.xml"/><Relationship Id="rId7" Type="http://schemas.openxmlformats.org/officeDocument/2006/relationships/image" Target="../media/image10.jpg"/><Relationship Id="rId2" Type="http://schemas.openxmlformats.org/officeDocument/2006/relationships/slideLayout" Target="../slideLayouts/slideLayout7.xml"/><Relationship Id="rId1" Type="http://schemas.openxmlformats.org/officeDocument/2006/relationships/tags" Target="../tags/tag1.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8" name="Rectangle 1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0" name="Rectangle 1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2" name="Title 1">
            <a:extLst>
              <a:ext uri="{FF2B5EF4-FFF2-40B4-BE49-F238E27FC236}">
                <a16:creationId xmlns:a16="http://schemas.microsoft.com/office/drawing/2014/main" id="{02F26428-F502-47FC-97AF-7F292AD9F828}"/>
              </a:ext>
            </a:extLst>
          </p:cNvPr>
          <p:cNvSpPr>
            <a:spLocks noGrp="1"/>
          </p:cNvSpPr>
          <p:nvPr>
            <p:ph type="title"/>
          </p:nvPr>
        </p:nvSpPr>
        <p:spPr>
          <a:xfrm>
            <a:off x="638620" y="863695"/>
            <a:ext cx="3511233" cy="3779995"/>
          </a:xfrm>
        </p:spPr>
        <p:txBody>
          <a:bodyPr vert="horz" lIns="91440" tIns="45720" rIns="91440" bIns="45720" rtlCol="0" anchor="ctr">
            <a:normAutofit/>
          </a:bodyPr>
          <a:lstStyle/>
          <a:p>
            <a:r>
              <a:rPr lang="en-US">
                <a:solidFill>
                  <a:srgbClr val="FFFFFF"/>
                </a:solidFill>
              </a:rPr>
              <a:t>Machine learning: Ensemble methods</a:t>
            </a:r>
          </a:p>
        </p:txBody>
      </p:sp>
      <p:sp>
        <p:nvSpPr>
          <p:cNvPr id="4" name="Text Placeholder 3">
            <a:extLst>
              <a:ext uri="{FF2B5EF4-FFF2-40B4-BE49-F238E27FC236}">
                <a16:creationId xmlns:a16="http://schemas.microsoft.com/office/drawing/2014/main" id="{6E9259E2-12E6-47D9-9B8F-A04ACAC459C0}"/>
              </a:ext>
            </a:extLst>
          </p:cNvPr>
          <p:cNvSpPr>
            <a:spLocks noGrp="1"/>
          </p:cNvSpPr>
          <p:nvPr>
            <p:ph type="body" idx="1"/>
          </p:nvPr>
        </p:nvSpPr>
        <p:spPr>
          <a:xfrm>
            <a:off x="638621" y="4739780"/>
            <a:ext cx="3511233" cy="1147054"/>
          </a:xfrm>
        </p:spPr>
        <p:txBody>
          <a:bodyPr vert="horz" lIns="91440" tIns="45720" rIns="91440" bIns="45720" rtlCol="0" anchor="t">
            <a:normAutofit/>
          </a:bodyPr>
          <a:lstStyle/>
          <a:p>
            <a:r>
              <a:rPr lang="en-US" sz="2000">
                <a:solidFill>
                  <a:srgbClr val="FFFFFF">
                    <a:alpha val="75000"/>
                  </a:srgbClr>
                </a:solidFill>
              </a:rPr>
              <a:t>Boosting ; stumps</a:t>
            </a:r>
          </a:p>
        </p:txBody>
      </p:sp>
      <p:sp>
        <p:nvSpPr>
          <p:cNvPr id="29" name="Rectangle 28">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pic>
        <p:nvPicPr>
          <p:cNvPr id="5" name="Picture 4" descr="A group of hands holding a puzzle piece&#10;&#10;Description automatically generated">
            <a:extLst>
              <a:ext uri="{FF2B5EF4-FFF2-40B4-BE49-F238E27FC236}">
                <a16:creationId xmlns:a16="http://schemas.microsoft.com/office/drawing/2014/main" id="{0CDCED94-724A-D5B5-1D38-6C335CDA88A9}"/>
              </a:ext>
            </a:extLst>
          </p:cNvPr>
          <p:cNvPicPr>
            <a:picLocks noChangeAspect="1"/>
          </p:cNvPicPr>
          <p:nvPr/>
        </p:nvPicPr>
        <p:blipFill rotWithShape="1">
          <a:blip r:embed="rId3"/>
          <a:srcRect t="6968" r="-2" b="9774"/>
          <a:stretch/>
        </p:blipFill>
        <p:spPr>
          <a:xfrm>
            <a:off x="4654295" y="457200"/>
            <a:ext cx="7086151" cy="5899650"/>
          </a:xfrm>
          <a:prstGeom prst="rect">
            <a:avLst/>
          </a:prstGeom>
        </p:spPr>
      </p:pic>
    </p:spTree>
    <p:extLst>
      <p:ext uri="{BB962C8B-B14F-4D97-AF65-F5344CB8AC3E}">
        <p14:creationId xmlns:p14="http://schemas.microsoft.com/office/powerpoint/2010/main" val="220809089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AdaBoost iterations</a:t>
            </a:r>
            <a:br>
              <a:rPr lang="en-GB" dirty="0"/>
            </a:br>
            <a:endParaRPr lang="en-GB" dirty="0"/>
          </a:p>
        </p:txBody>
      </p:sp>
      <p:grpSp>
        <p:nvGrpSpPr>
          <p:cNvPr id="49" name="Group 48">
            <a:extLst>
              <a:ext uri="{FF2B5EF4-FFF2-40B4-BE49-F238E27FC236}">
                <a16:creationId xmlns:a16="http://schemas.microsoft.com/office/drawing/2014/main" id="{D8854949-4453-4A31-9977-B0B272186A50}"/>
              </a:ext>
            </a:extLst>
          </p:cNvPr>
          <p:cNvGrpSpPr/>
          <p:nvPr/>
        </p:nvGrpSpPr>
        <p:grpSpPr>
          <a:xfrm>
            <a:off x="888221" y="1700261"/>
            <a:ext cx="1803310" cy="2429980"/>
            <a:chOff x="916201" y="2690809"/>
            <a:chExt cx="1803310" cy="2429980"/>
          </a:xfrm>
        </p:grpSpPr>
        <p:grpSp>
          <p:nvGrpSpPr>
            <p:cNvPr id="3" name="Group 2">
              <a:extLst>
                <a:ext uri="{FF2B5EF4-FFF2-40B4-BE49-F238E27FC236}">
                  <a16:creationId xmlns:a16="http://schemas.microsoft.com/office/drawing/2014/main" id="{3E9C96A5-0F84-4EAF-8945-4A852FBA36B1}"/>
                </a:ext>
              </a:extLst>
            </p:cNvPr>
            <p:cNvGrpSpPr/>
            <p:nvPr/>
          </p:nvGrpSpPr>
          <p:grpSpPr>
            <a:xfrm>
              <a:off x="916201" y="2690809"/>
              <a:ext cx="1638292" cy="1982773"/>
              <a:chOff x="916201" y="2690809"/>
              <a:chExt cx="1638292" cy="1982773"/>
            </a:xfrm>
          </p:grpSpPr>
          <p:grpSp>
            <p:nvGrpSpPr>
              <p:cNvPr id="76" name="Group 75">
                <a:extLst>
                  <a:ext uri="{FF2B5EF4-FFF2-40B4-BE49-F238E27FC236}">
                    <a16:creationId xmlns:a16="http://schemas.microsoft.com/office/drawing/2014/main" id="{A719E46C-DC08-4F36-9E0C-026130FA2E78}"/>
                  </a:ext>
                </a:extLst>
              </p:cNvPr>
              <p:cNvGrpSpPr/>
              <p:nvPr/>
            </p:nvGrpSpPr>
            <p:grpSpPr>
              <a:xfrm>
                <a:off x="932422" y="3051511"/>
                <a:ext cx="1622071" cy="1622071"/>
                <a:chOff x="2095974" y="1088912"/>
                <a:chExt cx="1622071" cy="1622071"/>
              </a:xfrm>
            </p:grpSpPr>
            <p:sp>
              <p:nvSpPr>
                <p:cNvPr id="6" name="Rectangle 5">
                  <a:extLst>
                    <a:ext uri="{FF2B5EF4-FFF2-40B4-BE49-F238E27FC236}">
                      <a16:creationId xmlns:a16="http://schemas.microsoft.com/office/drawing/2014/main" id="{A89ACC90-E615-4483-90A9-320170C088B4}"/>
                    </a:ext>
                  </a:extLst>
                </p:cNvPr>
                <p:cNvSpPr/>
                <p:nvPr/>
              </p:nvSpPr>
              <p:spPr>
                <a:xfrm>
                  <a:off x="2487508" y="1088912"/>
                  <a:ext cx="1230536" cy="1622071"/>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0D3F81DB-564C-439F-A435-FF5EAF61F0BB}"/>
                    </a:ext>
                  </a:extLst>
                </p:cNvPr>
                <p:cNvSpPr/>
                <p:nvPr/>
              </p:nvSpPr>
              <p:spPr>
                <a:xfrm>
                  <a:off x="2095974" y="1088912"/>
                  <a:ext cx="391534" cy="16220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0B5E490D-B2BD-48AC-9193-0CE0DFDB46EE}"/>
                    </a:ext>
                  </a:extLst>
                </p:cNvPr>
                <p:cNvSpPr/>
                <p:nvPr/>
              </p:nvSpPr>
              <p:spPr>
                <a:xfrm>
                  <a:off x="2095974" y="1088912"/>
                  <a:ext cx="1622071" cy="16220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Isosceles Triangle 8">
                  <a:extLst>
                    <a:ext uri="{FF2B5EF4-FFF2-40B4-BE49-F238E27FC236}">
                      <a16:creationId xmlns:a16="http://schemas.microsoft.com/office/drawing/2014/main" id="{BA8A3D4F-4A82-4541-8378-D9DACB022987}"/>
                    </a:ext>
                  </a:extLst>
                </p:cNvPr>
                <p:cNvSpPr/>
                <p:nvPr/>
              </p:nvSpPr>
              <p:spPr>
                <a:xfrm>
                  <a:off x="2151907" y="1200779"/>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80C3B3C9-7A38-4DE3-B039-232B610EF43C}"/>
                    </a:ext>
                  </a:extLst>
                </p:cNvPr>
                <p:cNvSpPr/>
                <p:nvPr/>
              </p:nvSpPr>
              <p:spPr>
                <a:xfrm>
                  <a:off x="2586244" y="1776850"/>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Isosceles Triangle 10">
                  <a:extLst>
                    <a:ext uri="{FF2B5EF4-FFF2-40B4-BE49-F238E27FC236}">
                      <a16:creationId xmlns:a16="http://schemas.microsoft.com/office/drawing/2014/main" id="{37309D85-8EC6-4CF2-AB40-C60E2EF5E6F7}"/>
                    </a:ext>
                  </a:extLst>
                </p:cNvPr>
                <p:cNvSpPr/>
                <p:nvPr/>
              </p:nvSpPr>
              <p:spPr>
                <a:xfrm>
                  <a:off x="2207841" y="2039781"/>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Isosceles Triangle 11">
                  <a:extLst>
                    <a:ext uri="{FF2B5EF4-FFF2-40B4-BE49-F238E27FC236}">
                      <a16:creationId xmlns:a16="http://schemas.microsoft.com/office/drawing/2014/main" id="{75817113-0347-4B51-B8E1-294284FFF6D3}"/>
                    </a:ext>
                  </a:extLst>
                </p:cNvPr>
                <p:cNvSpPr/>
                <p:nvPr/>
              </p:nvSpPr>
              <p:spPr>
                <a:xfrm>
                  <a:off x="2513731" y="1415595"/>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Isosceles Triangle 12">
                  <a:extLst>
                    <a:ext uri="{FF2B5EF4-FFF2-40B4-BE49-F238E27FC236}">
                      <a16:creationId xmlns:a16="http://schemas.microsoft.com/office/drawing/2014/main" id="{6454A333-9273-410C-93A9-BC39160C9612}"/>
                    </a:ext>
                  </a:extLst>
                </p:cNvPr>
                <p:cNvSpPr/>
                <p:nvPr/>
              </p:nvSpPr>
              <p:spPr>
                <a:xfrm>
                  <a:off x="2717755" y="1144846"/>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Isosceles Triangle 13">
                  <a:extLst>
                    <a:ext uri="{FF2B5EF4-FFF2-40B4-BE49-F238E27FC236}">
                      <a16:creationId xmlns:a16="http://schemas.microsoft.com/office/drawing/2014/main" id="{AA01B55D-2F2E-423B-ACAF-3AB3354C35EA}"/>
                    </a:ext>
                  </a:extLst>
                </p:cNvPr>
                <p:cNvSpPr/>
                <p:nvPr/>
              </p:nvSpPr>
              <p:spPr>
                <a:xfrm>
                  <a:off x="3086197" y="1424513"/>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extLst>
                    <a:ext uri="{FF2B5EF4-FFF2-40B4-BE49-F238E27FC236}">
                      <a16:creationId xmlns:a16="http://schemas.microsoft.com/office/drawing/2014/main" id="{BEFE0699-638A-427F-8C8F-DE1568E82BC5}"/>
                    </a:ext>
                  </a:extLst>
                </p:cNvPr>
                <p:cNvSpPr/>
                <p:nvPr/>
              </p:nvSpPr>
              <p:spPr>
                <a:xfrm>
                  <a:off x="3086197" y="1818574"/>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Rectangle 15">
                  <a:extLst>
                    <a:ext uri="{FF2B5EF4-FFF2-40B4-BE49-F238E27FC236}">
                      <a16:creationId xmlns:a16="http://schemas.microsoft.com/office/drawing/2014/main" id="{0ED63E66-B20D-4E32-90AD-73232E1A5D6C}"/>
                    </a:ext>
                  </a:extLst>
                </p:cNvPr>
                <p:cNvSpPr/>
                <p:nvPr/>
              </p:nvSpPr>
              <p:spPr>
                <a:xfrm>
                  <a:off x="2694378" y="2389601"/>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9C6BA7FA-DA57-40FF-9C06-F1749CE5BE0C}"/>
                    </a:ext>
                  </a:extLst>
                </p:cNvPr>
                <p:cNvSpPr/>
                <p:nvPr/>
              </p:nvSpPr>
              <p:spPr>
                <a:xfrm>
                  <a:off x="3416923" y="2431316"/>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EA895C23-271E-484D-978B-3D9B48EE33B1}"/>
                    </a:ext>
                  </a:extLst>
                </p:cNvPr>
                <p:cNvSpPr/>
                <p:nvPr/>
              </p:nvSpPr>
              <p:spPr>
                <a:xfrm>
                  <a:off x="3396374" y="1164644"/>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2" name="TextBox 71">
                <a:extLst>
                  <a:ext uri="{FF2B5EF4-FFF2-40B4-BE49-F238E27FC236}">
                    <a16:creationId xmlns:a16="http://schemas.microsoft.com/office/drawing/2014/main" id="{7D12A1F6-BDD8-41DC-9BA1-335F5972D698}"/>
                  </a:ext>
                </a:extLst>
              </p:cNvPr>
              <p:cNvSpPr txBox="1"/>
              <p:nvPr/>
            </p:nvSpPr>
            <p:spPr>
              <a:xfrm>
                <a:off x="916201" y="2690809"/>
                <a:ext cx="1187376" cy="369332"/>
              </a:xfrm>
              <a:prstGeom prst="rect">
                <a:avLst/>
              </a:prstGeom>
              <a:noFill/>
            </p:spPr>
            <p:txBody>
              <a:bodyPr wrap="none" rtlCol="0">
                <a:spAutoFit/>
              </a:bodyPr>
              <a:lstStyle/>
              <a:p>
                <a:r>
                  <a:rPr lang="en-GB" dirty="0"/>
                  <a:t>Iteration 1</a:t>
                </a:r>
              </a:p>
            </p:txBody>
          </p:sp>
        </p:grpSp>
        <p:sp>
          <p:nvSpPr>
            <p:cNvPr id="87" name="TextBox 86">
              <a:extLst>
                <a:ext uri="{FF2B5EF4-FFF2-40B4-BE49-F238E27FC236}">
                  <a16:creationId xmlns:a16="http://schemas.microsoft.com/office/drawing/2014/main" id="{F638EC0E-9757-4D05-9181-FB124B83AA12}"/>
                </a:ext>
              </a:extLst>
            </p:cNvPr>
            <p:cNvSpPr txBox="1"/>
            <p:nvPr/>
          </p:nvSpPr>
          <p:spPr>
            <a:xfrm>
              <a:off x="1100222" y="4751457"/>
              <a:ext cx="1619289" cy="369332"/>
            </a:xfrm>
            <a:prstGeom prst="rect">
              <a:avLst/>
            </a:prstGeom>
            <a:noFill/>
          </p:spPr>
          <p:txBody>
            <a:bodyPr wrap="none" rtlCol="0">
              <a:spAutoFit/>
            </a:bodyPr>
            <a:lstStyle/>
            <a:p>
              <a:pPr algn="r"/>
              <a:r>
                <a:rPr lang="en-GB" dirty="0"/>
                <a:t>weak classifier</a:t>
              </a:r>
            </a:p>
          </p:txBody>
        </p:sp>
      </p:grpSp>
      <p:grpSp>
        <p:nvGrpSpPr>
          <p:cNvPr id="50" name="Group 49">
            <a:extLst>
              <a:ext uri="{FF2B5EF4-FFF2-40B4-BE49-F238E27FC236}">
                <a16:creationId xmlns:a16="http://schemas.microsoft.com/office/drawing/2014/main" id="{3E2F4CF2-CC3C-461F-A0E0-FD2825DA1BAE}"/>
              </a:ext>
            </a:extLst>
          </p:cNvPr>
          <p:cNvGrpSpPr/>
          <p:nvPr/>
        </p:nvGrpSpPr>
        <p:grpSpPr>
          <a:xfrm>
            <a:off x="2984038" y="3781057"/>
            <a:ext cx="1892025" cy="2460017"/>
            <a:chOff x="3363777" y="2662534"/>
            <a:chExt cx="1892025" cy="2460017"/>
          </a:xfrm>
        </p:grpSpPr>
        <p:grpSp>
          <p:nvGrpSpPr>
            <p:cNvPr id="48" name="Group 47">
              <a:extLst>
                <a:ext uri="{FF2B5EF4-FFF2-40B4-BE49-F238E27FC236}">
                  <a16:creationId xmlns:a16="http://schemas.microsoft.com/office/drawing/2014/main" id="{16DD33A8-B23C-4899-B681-3209FE93B800}"/>
                </a:ext>
              </a:extLst>
            </p:cNvPr>
            <p:cNvGrpSpPr/>
            <p:nvPr/>
          </p:nvGrpSpPr>
          <p:grpSpPr>
            <a:xfrm>
              <a:off x="3363777" y="2662534"/>
              <a:ext cx="1755218" cy="2011048"/>
              <a:chOff x="3363777" y="2662534"/>
              <a:chExt cx="1755218" cy="2011048"/>
            </a:xfrm>
          </p:grpSpPr>
          <p:grpSp>
            <p:nvGrpSpPr>
              <p:cNvPr id="77" name="Group 76">
                <a:extLst>
                  <a:ext uri="{FF2B5EF4-FFF2-40B4-BE49-F238E27FC236}">
                    <a16:creationId xmlns:a16="http://schemas.microsoft.com/office/drawing/2014/main" id="{F0311339-88FC-494C-8E00-56AD5B861623}"/>
                  </a:ext>
                </a:extLst>
              </p:cNvPr>
              <p:cNvGrpSpPr/>
              <p:nvPr/>
            </p:nvGrpSpPr>
            <p:grpSpPr>
              <a:xfrm>
                <a:off x="3496924" y="3051397"/>
                <a:ext cx="1622071" cy="1622185"/>
                <a:chOff x="5518170" y="1116988"/>
                <a:chExt cx="1622071" cy="1622185"/>
              </a:xfrm>
            </p:grpSpPr>
            <p:sp>
              <p:nvSpPr>
                <p:cNvPr id="19" name="Rectangle 18">
                  <a:extLst>
                    <a:ext uri="{FF2B5EF4-FFF2-40B4-BE49-F238E27FC236}">
                      <a16:creationId xmlns:a16="http://schemas.microsoft.com/office/drawing/2014/main" id="{F1A87EF2-BBC7-4D49-A61D-114E107EC930}"/>
                    </a:ext>
                  </a:extLst>
                </p:cNvPr>
                <p:cNvSpPr/>
                <p:nvPr/>
              </p:nvSpPr>
              <p:spPr>
                <a:xfrm>
                  <a:off x="6754127" y="1116988"/>
                  <a:ext cx="386114" cy="1622071"/>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8920544C-5830-49FB-857C-B1C99A4CEDEC}"/>
                    </a:ext>
                  </a:extLst>
                </p:cNvPr>
                <p:cNvSpPr/>
                <p:nvPr/>
              </p:nvSpPr>
              <p:spPr>
                <a:xfrm>
                  <a:off x="5518170" y="1117102"/>
                  <a:ext cx="1235957" cy="16220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1E386627-0317-4618-9A83-3F5BF0AFF6C4}"/>
                    </a:ext>
                  </a:extLst>
                </p:cNvPr>
                <p:cNvSpPr/>
                <p:nvPr/>
              </p:nvSpPr>
              <p:spPr>
                <a:xfrm>
                  <a:off x="5518170" y="1117102"/>
                  <a:ext cx="1622071" cy="16220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Isosceles Triangle 21">
                  <a:extLst>
                    <a:ext uri="{FF2B5EF4-FFF2-40B4-BE49-F238E27FC236}">
                      <a16:creationId xmlns:a16="http://schemas.microsoft.com/office/drawing/2014/main" id="{2774771C-5671-48B0-BA4C-162A41D407C3}"/>
                    </a:ext>
                  </a:extLst>
                </p:cNvPr>
                <p:cNvSpPr/>
                <p:nvPr/>
              </p:nvSpPr>
              <p:spPr>
                <a:xfrm>
                  <a:off x="5619773" y="1276574"/>
                  <a:ext cx="125541" cy="10822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Isosceles Triangle 22">
                  <a:extLst>
                    <a:ext uri="{FF2B5EF4-FFF2-40B4-BE49-F238E27FC236}">
                      <a16:creationId xmlns:a16="http://schemas.microsoft.com/office/drawing/2014/main" id="{E78185A0-D4DD-40A6-B3F5-6610805AED7E}"/>
                    </a:ext>
                  </a:extLst>
                </p:cNvPr>
                <p:cNvSpPr/>
                <p:nvPr/>
              </p:nvSpPr>
              <p:spPr>
                <a:xfrm>
                  <a:off x="5935927" y="1443785"/>
                  <a:ext cx="268967" cy="231867"/>
                </a:xfrm>
                <a:prstGeom prst="triangle">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Isosceles Triangle 23">
                  <a:extLst>
                    <a:ext uri="{FF2B5EF4-FFF2-40B4-BE49-F238E27FC236}">
                      <a16:creationId xmlns:a16="http://schemas.microsoft.com/office/drawing/2014/main" id="{AFD10524-F6E1-4902-A479-DB2C07881632}"/>
                    </a:ext>
                  </a:extLst>
                </p:cNvPr>
                <p:cNvSpPr/>
                <p:nvPr/>
              </p:nvSpPr>
              <p:spPr>
                <a:xfrm>
                  <a:off x="6139950" y="1173036"/>
                  <a:ext cx="255655" cy="220392"/>
                </a:xfrm>
                <a:prstGeom prst="triangle">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Isosceles Triangle 24">
                  <a:extLst>
                    <a:ext uri="{FF2B5EF4-FFF2-40B4-BE49-F238E27FC236}">
                      <a16:creationId xmlns:a16="http://schemas.microsoft.com/office/drawing/2014/main" id="{6DD039F9-09E6-4B1E-A589-0B8839B887D5}"/>
                    </a:ext>
                  </a:extLst>
                </p:cNvPr>
                <p:cNvSpPr/>
                <p:nvPr/>
              </p:nvSpPr>
              <p:spPr>
                <a:xfrm>
                  <a:off x="6467404" y="1449008"/>
                  <a:ext cx="262908" cy="226644"/>
                </a:xfrm>
                <a:prstGeom prst="triangle">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Isosceles Triangle 25">
                  <a:extLst>
                    <a:ext uri="{FF2B5EF4-FFF2-40B4-BE49-F238E27FC236}">
                      <a16:creationId xmlns:a16="http://schemas.microsoft.com/office/drawing/2014/main" id="{03D9CF07-6C9A-4B4E-8B60-C49642915E90}"/>
                    </a:ext>
                  </a:extLst>
                </p:cNvPr>
                <p:cNvSpPr/>
                <p:nvPr/>
              </p:nvSpPr>
              <p:spPr>
                <a:xfrm>
                  <a:off x="5682543" y="2132081"/>
                  <a:ext cx="125541" cy="10822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2F6162D3-EFE1-4D17-BE65-BC76D649E3EE}"/>
                    </a:ext>
                  </a:extLst>
                </p:cNvPr>
                <p:cNvSpPr/>
                <p:nvPr/>
              </p:nvSpPr>
              <p:spPr>
                <a:xfrm>
                  <a:off x="6863802" y="1236102"/>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Rectangle 27">
                  <a:extLst>
                    <a:ext uri="{FF2B5EF4-FFF2-40B4-BE49-F238E27FC236}">
                      <a16:creationId xmlns:a16="http://schemas.microsoft.com/office/drawing/2014/main" id="{DC210C0A-3FDF-4124-9E55-66CCAF1B9E81}"/>
                    </a:ext>
                  </a:extLst>
                </p:cNvPr>
                <p:cNvSpPr/>
                <p:nvPr/>
              </p:nvSpPr>
              <p:spPr>
                <a:xfrm>
                  <a:off x="6884351" y="2504913"/>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71DCC95D-4CF9-47D5-9B37-791A5CD0EF15}"/>
                    </a:ext>
                  </a:extLst>
                </p:cNvPr>
                <p:cNvSpPr/>
                <p:nvPr/>
              </p:nvSpPr>
              <p:spPr>
                <a:xfrm>
                  <a:off x="6159661" y="2461059"/>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942AE20A-31DF-47CE-8751-FF3AAA190702}"/>
                    </a:ext>
                  </a:extLst>
                </p:cNvPr>
                <p:cNvSpPr/>
                <p:nvPr/>
              </p:nvSpPr>
              <p:spPr>
                <a:xfrm>
                  <a:off x="6049484" y="1841600"/>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80059386-A945-49B4-81D3-DF0F97E257E3}"/>
                    </a:ext>
                  </a:extLst>
                </p:cNvPr>
                <p:cNvSpPr/>
                <p:nvPr/>
              </p:nvSpPr>
              <p:spPr>
                <a:xfrm>
                  <a:off x="6553625" y="1893499"/>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73" name="TextBox 72">
                <a:extLst>
                  <a:ext uri="{FF2B5EF4-FFF2-40B4-BE49-F238E27FC236}">
                    <a16:creationId xmlns:a16="http://schemas.microsoft.com/office/drawing/2014/main" id="{80A1B5A4-5FFF-42D4-8AE8-0B7BEA8DBC70}"/>
                  </a:ext>
                </a:extLst>
              </p:cNvPr>
              <p:cNvSpPr txBox="1"/>
              <p:nvPr/>
            </p:nvSpPr>
            <p:spPr>
              <a:xfrm>
                <a:off x="3363777" y="2662534"/>
                <a:ext cx="1187376" cy="369332"/>
              </a:xfrm>
              <a:prstGeom prst="rect">
                <a:avLst/>
              </a:prstGeom>
              <a:noFill/>
            </p:spPr>
            <p:txBody>
              <a:bodyPr wrap="none" rtlCol="0">
                <a:spAutoFit/>
              </a:bodyPr>
              <a:lstStyle/>
              <a:p>
                <a:r>
                  <a:rPr lang="en-GB" dirty="0"/>
                  <a:t>Iteration 2</a:t>
                </a:r>
              </a:p>
            </p:txBody>
          </p:sp>
        </p:grpSp>
        <p:sp>
          <p:nvSpPr>
            <p:cNvPr id="88" name="TextBox 87">
              <a:extLst>
                <a:ext uri="{FF2B5EF4-FFF2-40B4-BE49-F238E27FC236}">
                  <a16:creationId xmlns:a16="http://schemas.microsoft.com/office/drawing/2014/main" id="{41D7CECB-7065-428F-8DE3-E217E3272C95}"/>
                </a:ext>
              </a:extLst>
            </p:cNvPr>
            <p:cNvSpPr txBox="1"/>
            <p:nvPr/>
          </p:nvSpPr>
          <p:spPr>
            <a:xfrm>
              <a:off x="3636513" y="4753219"/>
              <a:ext cx="1619289" cy="369332"/>
            </a:xfrm>
            <a:prstGeom prst="rect">
              <a:avLst/>
            </a:prstGeom>
            <a:noFill/>
          </p:spPr>
          <p:txBody>
            <a:bodyPr wrap="none" rtlCol="0">
              <a:spAutoFit/>
            </a:bodyPr>
            <a:lstStyle/>
            <a:p>
              <a:pPr algn="r"/>
              <a:r>
                <a:rPr lang="en-GB" dirty="0"/>
                <a:t>weak classifier</a:t>
              </a:r>
            </a:p>
          </p:txBody>
        </p:sp>
      </p:grpSp>
      <p:grpSp>
        <p:nvGrpSpPr>
          <p:cNvPr id="51" name="Group 50">
            <a:extLst>
              <a:ext uri="{FF2B5EF4-FFF2-40B4-BE49-F238E27FC236}">
                <a16:creationId xmlns:a16="http://schemas.microsoft.com/office/drawing/2014/main" id="{E210955F-603B-4F27-87DD-BE363D3B18E1}"/>
              </a:ext>
            </a:extLst>
          </p:cNvPr>
          <p:cNvGrpSpPr/>
          <p:nvPr/>
        </p:nvGrpSpPr>
        <p:grpSpPr>
          <a:xfrm>
            <a:off x="5232795" y="1665674"/>
            <a:ext cx="1930385" cy="2461818"/>
            <a:chOff x="5938231" y="2658971"/>
            <a:chExt cx="1930385" cy="2461818"/>
          </a:xfrm>
        </p:grpSpPr>
        <p:grpSp>
          <p:nvGrpSpPr>
            <p:cNvPr id="78" name="Group 77">
              <a:extLst>
                <a:ext uri="{FF2B5EF4-FFF2-40B4-BE49-F238E27FC236}">
                  <a16:creationId xmlns:a16="http://schemas.microsoft.com/office/drawing/2014/main" id="{6A92AEAD-B891-42A9-9DBF-E82F410A2CC8}"/>
                </a:ext>
              </a:extLst>
            </p:cNvPr>
            <p:cNvGrpSpPr/>
            <p:nvPr/>
          </p:nvGrpSpPr>
          <p:grpSpPr>
            <a:xfrm>
              <a:off x="6071237" y="3060141"/>
              <a:ext cx="1622072" cy="1622071"/>
              <a:chOff x="9122986" y="1123551"/>
              <a:chExt cx="1622072" cy="1622071"/>
            </a:xfrm>
          </p:grpSpPr>
          <p:sp>
            <p:nvSpPr>
              <p:cNvPr id="32" name="Rectangle 31">
                <a:extLst>
                  <a:ext uri="{FF2B5EF4-FFF2-40B4-BE49-F238E27FC236}">
                    <a16:creationId xmlns:a16="http://schemas.microsoft.com/office/drawing/2014/main" id="{7C1492D2-2F44-4D5D-BA0D-EB64D2C0839D}"/>
                  </a:ext>
                </a:extLst>
              </p:cNvPr>
              <p:cNvSpPr/>
              <p:nvPr/>
            </p:nvSpPr>
            <p:spPr>
              <a:xfrm rot="16200000">
                <a:off x="9437839" y="1431841"/>
                <a:ext cx="992365" cy="1622071"/>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extLst>
                  <a:ext uri="{FF2B5EF4-FFF2-40B4-BE49-F238E27FC236}">
                    <a16:creationId xmlns:a16="http://schemas.microsoft.com/office/drawing/2014/main" id="{C7E421A7-4120-4BE6-91A8-832D3943DE4D}"/>
                  </a:ext>
                </a:extLst>
              </p:cNvPr>
              <p:cNvSpPr/>
              <p:nvPr/>
            </p:nvSpPr>
            <p:spPr>
              <a:xfrm rot="5400000">
                <a:off x="9625033" y="626669"/>
                <a:ext cx="617978" cy="16220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18936A3E-1CB4-4FDE-AE5C-4BA52C4BF01F}"/>
                  </a:ext>
                </a:extLst>
              </p:cNvPr>
              <p:cNvSpPr/>
              <p:nvPr/>
            </p:nvSpPr>
            <p:spPr>
              <a:xfrm>
                <a:off x="9122987" y="1123551"/>
                <a:ext cx="1622071" cy="16220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Isosceles Triangle 34">
                <a:extLst>
                  <a:ext uri="{FF2B5EF4-FFF2-40B4-BE49-F238E27FC236}">
                    <a16:creationId xmlns:a16="http://schemas.microsoft.com/office/drawing/2014/main" id="{EDDF92C4-D192-4C33-A4C8-0DA958C60A19}"/>
                  </a:ext>
                </a:extLst>
              </p:cNvPr>
              <p:cNvSpPr/>
              <p:nvPr/>
            </p:nvSpPr>
            <p:spPr>
              <a:xfrm>
                <a:off x="9224590" y="1283022"/>
                <a:ext cx="125541" cy="10822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Isosceles Triangle 35">
                <a:extLst>
                  <a:ext uri="{FF2B5EF4-FFF2-40B4-BE49-F238E27FC236}">
                    <a16:creationId xmlns:a16="http://schemas.microsoft.com/office/drawing/2014/main" id="{63BC7990-42C4-4191-BE22-CD2AC478EE5E}"/>
                  </a:ext>
                </a:extLst>
              </p:cNvPr>
              <p:cNvSpPr/>
              <p:nvPr/>
            </p:nvSpPr>
            <p:spPr>
              <a:xfrm>
                <a:off x="9540744" y="1459152"/>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Isosceles Triangle 36">
                <a:extLst>
                  <a:ext uri="{FF2B5EF4-FFF2-40B4-BE49-F238E27FC236}">
                    <a16:creationId xmlns:a16="http://schemas.microsoft.com/office/drawing/2014/main" id="{219F7F2F-B58C-40DD-8498-FBD441A2ED76}"/>
                  </a:ext>
                </a:extLst>
              </p:cNvPr>
              <p:cNvSpPr/>
              <p:nvPr/>
            </p:nvSpPr>
            <p:spPr>
              <a:xfrm>
                <a:off x="9744768" y="1179485"/>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Isosceles Triangle 37">
                <a:extLst>
                  <a:ext uri="{FF2B5EF4-FFF2-40B4-BE49-F238E27FC236}">
                    <a16:creationId xmlns:a16="http://schemas.microsoft.com/office/drawing/2014/main" id="{CDA7EAC9-7456-4FC9-90B4-1AA6D1F223B3}"/>
                  </a:ext>
                </a:extLst>
              </p:cNvPr>
              <p:cNvSpPr/>
              <p:nvPr/>
            </p:nvSpPr>
            <p:spPr>
              <a:xfrm>
                <a:off x="10113210" y="1459152"/>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Isosceles Triangle 38">
                <a:extLst>
                  <a:ext uri="{FF2B5EF4-FFF2-40B4-BE49-F238E27FC236}">
                    <a16:creationId xmlns:a16="http://schemas.microsoft.com/office/drawing/2014/main" id="{1EB2A4CE-98B9-4EC4-BA8B-4BFEE510EB9B}"/>
                  </a:ext>
                </a:extLst>
              </p:cNvPr>
              <p:cNvSpPr/>
              <p:nvPr/>
            </p:nvSpPr>
            <p:spPr>
              <a:xfrm>
                <a:off x="9287361" y="2138530"/>
                <a:ext cx="125541" cy="108225"/>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extLst>
                  <a:ext uri="{FF2B5EF4-FFF2-40B4-BE49-F238E27FC236}">
                    <a16:creationId xmlns:a16="http://schemas.microsoft.com/office/drawing/2014/main" id="{7B0F1E60-7305-44A2-BC11-47119DA2808E}"/>
                  </a:ext>
                </a:extLst>
              </p:cNvPr>
              <p:cNvSpPr/>
              <p:nvPr/>
            </p:nvSpPr>
            <p:spPr>
              <a:xfrm>
                <a:off x="10468619" y="1242550"/>
                <a:ext cx="128686" cy="12309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1" name="Rectangle 40">
                <a:extLst>
                  <a:ext uri="{FF2B5EF4-FFF2-40B4-BE49-F238E27FC236}">
                    <a16:creationId xmlns:a16="http://schemas.microsoft.com/office/drawing/2014/main" id="{63AF071F-4A06-4926-A178-A916DF527A2C}"/>
                  </a:ext>
                </a:extLst>
              </p:cNvPr>
              <p:cNvSpPr/>
              <p:nvPr/>
            </p:nvSpPr>
            <p:spPr>
              <a:xfrm>
                <a:off x="10489168" y="2511362"/>
                <a:ext cx="90466" cy="86538"/>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867EB8EA-CBFB-4E41-83B3-9CAF8AECEA3D}"/>
                  </a:ext>
                </a:extLst>
              </p:cNvPr>
              <p:cNvSpPr/>
              <p:nvPr/>
            </p:nvSpPr>
            <p:spPr>
              <a:xfrm>
                <a:off x="9764478" y="2467508"/>
                <a:ext cx="90466" cy="86538"/>
              </a:xfrm>
              <a:prstGeom prst="rect">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F6BB99FA-371F-46B2-8511-35D285A9E73B}"/>
                  </a:ext>
                </a:extLst>
              </p:cNvPr>
              <p:cNvSpPr/>
              <p:nvPr/>
            </p:nvSpPr>
            <p:spPr>
              <a:xfrm>
                <a:off x="9654302" y="1848049"/>
                <a:ext cx="90466" cy="86538"/>
              </a:xfrm>
              <a:prstGeom prst="rect">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96490DA9-8972-4E3E-A271-6999EC2BDAD6}"/>
                  </a:ext>
                </a:extLst>
              </p:cNvPr>
              <p:cNvSpPr/>
              <p:nvPr/>
            </p:nvSpPr>
            <p:spPr>
              <a:xfrm>
                <a:off x="10158442" y="1899948"/>
                <a:ext cx="90466" cy="86538"/>
              </a:xfrm>
              <a:prstGeom prst="rect">
                <a:avLst/>
              </a:prstGeom>
              <a:solidFill>
                <a:schemeClr val="accent6">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FD9C1EF4-C6B7-4080-A71D-EB01735DF30E}"/>
                  </a:ext>
                </a:extLst>
              </p:cNvPr>
              <p:cNvSpPr/>
              <p:nvPr/>
            </p:nvSpPr>
            <p:spPr>
              <a:xfrm>
                <a:off x="9628520" y="1823386"/>
                <a:ext cx="142029" cy="135862"/>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6" name="Rectangle 45">
                <a:extLst>
                  <a:ext uri="{FF2B5EF4-FFF2-40B4-BE49-F238E27FC236}">
                    <a16:creationId xmlns:a16="http://schemas.microsoft.com/office/drawing/2014/main" id="{7070A51B-47D3-4F06-8425-F5A7502442C4}"/>
                  </a:ext>
                </a:extLst>
              </p:cNvPr>
              <p:cNvSpPr/>
              <p:nvPr/>
            </p:nvSpPr>
            <p:spPr>
              <a:xfrm>
                <a:off x="10132661" y="1882688"/>
                <a:ext cx="142029" cy="135862"/>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7" name="Rectangle 46">
                <a:extLst>
                  <a:ext uri="{FF2B5EF4-FFF2-40B4-BE49-F238E27FC236}">
                    <a16:creationId xmlns:a16="http://schemas.microsoft.com/office/drawing/2014/main" id="{CF12E155-5BFB-4AFE-A7ED-3001A2661D05}"/>
                  </a:ext>
                </a:extLst>
              </p:cNvPr>
              <p:cNvSpPr/>
              <p:nvPr/>
            </p:nvSpPr>
            <p:spPr>
              <a:xfrm>
                <a:off x="9732611" y="2442846"/>
                <a:ext cx="142029" cy="135862"/>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74" name="TextBox 73">
              <a:extLst>
                <a:ext uri="{FF2B5EF4-FFF2-40B4-BE49-F238E27FC236}">
                  <a16:creationId xmlns:a16="http://schemas.microsoft.com/office/drawing/2014/main" id="{10EDA2D5-5EDE-408B-BE0B-C492D80254D6}"/>
                </a:ext>
              </a:extLst>
            </p:cNvPr>
            <p:cNvSpPr txBox="1"/>
            <p:nvPr/>
          </p:nvSpPr>
          <p:spPr>
            <a:xfrm>
              <a:off x="5938231" y="2658971"/>
              <a:ext cx="1187376" cy="369332"/>
            </a:xfrm>
            <a:prstGeom prst="rect">
              <a:avLst/>
            </a:prstGeom>
            <a:noFill/>
          </p:spPr>
          <p:txBody>
            <a:bodyPr wrap="none" rtlCol="0">
              <a:spAutoFit/>
            </a:bodyPr>
            <a:lstStyle/>
            <a:p>
              <a:r>
                <a:rPr lang="en-GB" dirty="0"/>
                <a:t>Iteration 3</a:t>
              </a:r>
            </a:p>
          </p:txBody>
        </p:sp>
        <p:sp>
          <p:nvSpPr>
            <p:cNvPr id="89" name="TextBox 88">
              <a:extLst>
                <a:ext uri="{FF2B5EF4-FFF2-40B4-BE49-F238E27FC236}">
                  <a16:creationId xmlns:a16="http://schemas.microsoft.com/office/drawing/2014/main" id="{65512D18-1F73-401F-95CE-2A150DC72A93}"/>
                </a:ext>
              </a:extLst>
            </p:cNvPr>
            <p:cNvSpPr txBox="1"/>
            <p:nvPr/>
          </p:nvSpPr>
          <p:spPr>
            <a:xfrm>
              <a:off x="6249327" y="4751457"/>
              <a:ext cx="1619289" cy="369332"/>
            </a:xfrm>
            <a:prstGeom prst="rect">
              <a:avLst/>
            </a:prstGeom>
            <a:noFill/>
          </p:spPr>
          <p:txBody>
            <a:bodyPr wrap="none" rtlCol="0">
              <a:spAutoFit/>
            </a:bodyPr>
            <a:lstStyle/>
            <a:p>
              <a:pPr algn="r"/>
              <a:r>
                <a:rPr lang="en-GB" dirty="0"/>
                <a:t>weak classifier</a:t>
              </a:r>
            </a:p>
          </p:txBody>
        </p:sp>
      </p:grpSp>
      <p:grpSp>
        <p:nvGrpSpPr>
          <p:cNvPr id="52" name="Group 51">
            <a:extLst>
              <a:ext uri="{FF2B5EF4-FFF2-40B4-BE49-F238E27FC236}">
                <a16:creationId xmlns:a16="http://schemas.microsoft.com/office/drawing/2014/main" id="{F32B835E-81F3-4E30-959F-D15C77D295EF}"/>
              </a:ext>
            </a:extLst>
          </p:cNvPr>
          <p:cNvGrpSpPr/>
          <p:nvPr/>
        </p:nvGrpSpPr>
        <p:grpSpPr>
          <a:xfrm>
            <a:off x="9298063" y="2666841"/>
            <a:ext cx="1921071" cy="2440100"/>
            <a:chOff x="9298063" y="2666841"/>
            <a:chExt cx="1921071" cy="2440100"/>
          </a:xfrm>
        </p:grpSpPr>
        <p:grpSp>
          <p:nvGrpSpPr>
            <p:cNvPr id="79" name="Group 78">
              <a:extLst>
                <a:ext uri="{FF2B5EF4-FFF2-40B4-BE49-F238E27FC236}">
                  <a16:creationId xmlns:a16="http://schemas.microsoft.com/office/drawing/2014/main" id="{7B0697B6-59D7-47D0-A508-881E6FE30684}"/>
                </a:ext>
              </a:extLst>
            </p:cNvPr>
            <p:cNvGrpSpPr/>
            <p:nvPr/>
          </p:nvGrpSpPr>
          <p:grpSpPr>
            <a:xfrm>
              <a:off x="9437285" y="3051396"/>
              <a:ext cx="1622071" cy="1622071"/>
              <a:chOff x="1998495" y="4773282"/>
              <a:chExt cx="1622071" cy="1622071"/>
            </a:xfrm>
          </p:grpSpPr>
          <p:sp>
            <p:nvSpPr>
              <p:cNvPr id="4" name="Rectangle 3">
                <a:extLst>
                  <a:ext uri="{FF2B5EF4-FFF2-40B4-BE49-F238E27FC236}">
                    <a16:creationId xmlns:a16="http://schemas.microsoft.com/office/drawing/2014/main" id="{0EB6379A-0297-489A-BA45-36C807132508}"/>
                  </a:ext>
                </a:extLst>
              </p:cNvPr>
              <p:cNvSpPr/>
              <p:nvPr/>
            </p:nvSpPr>
            <p:spPr>
              <a:xfrm>
                <a:off x="3298894" y="4773282"/>
                <a:ext cx="321671" cy="615268"/>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a:extLst>
                  <a:ext uri="{FF2B5EF4-FFF2-40B4-BE49-F238E27FC236}">
                    <a16:creationId xmlns:a16="http://schemas.microsoft.com/office/drawing/2014/main" id="{CDDE40FE-CC9F-4941-B8A1-64A5E4C0A628}"/>
                  </a:ext>
                </a:extLst>
              </p:cNvPr>
              <p:cNvSpPr/>
              <p:nvPr/>
            </p:nvSpPr>
            <p:spPr>
              <a:xfrm rot="5400000">
                <a:off x="2510295" y="4653017"/>
                <a:ext cx="668331" cy="90886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a:extLst>
                  <a:ext uri="{FF2B5EF4-FFF2-40B4-BE49-F238E27FC236}">
                    <a16:creationId xmlns:a16="http://schemas.microsoft.com/office/drawing/2014/main" id="{BB0D50A0-A97C-4A92-97C1-43BFF41B7373}"/>
                  </a:ext>
                </a:extLst>
              </p:cNvPr>
              <p:cNvSpPr/>
              <p:nvPr/>
            </p:nvSpPr>
            <p:spPr>
              <a:xfrm>
                <a:off x="2390029" y="5388550"/>
                <a:ext cx="1230536" cy="1006802"/>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D432D1C5-86B1-4BA9-B558-C4E90E720226}"/>
                  </a:ext>
                </a:extLst>
              </p:cNvPr>
              <p:cNvSpPr/>
              <p:nvPr/>
            </p:nvSpPr>
            <p:spPr>
              <a:xfrm>
                <a:off x="1998495" y="4773282"/>
                <a:ext cx="391534" cy="1622071"/>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3F0F1BA5-1653-4769-B06A-B01CE316E010}"/>
                  </a:ext>
                </a:extLst>
              </p:cNvPr>
              <p:cNvSpPr/>
              <p:nvPr/>
            </p:nvSpPr>
            <p:spPr>
              <a:xfrm>
                <a:off x="1998495" y="4773282"/>
                <a:ext cx="1622071" cy="162207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Isosceles Triangle 61">
                <a:extLst>
                  <a:ext uri="{FF2B5EF4-FFF2-40B4-BE49-F238E27FC236}">
                    <a16:creationId xmlns:a16="http://schemas.microsoft.com/office/drawing/2014/main" id="{F95DA869-6421-4FD2-9433-C4F90C32A495}"/>
                  </a:ext>
                </a:extLst>
              </p:cNvPr>
              <p:cNvSpPr/>
              <p:nvPr/>
            </p:nvSpPr>
            <p:spPr>
              <a:xfrm>
                <a:off x="2046387" y="4889571"/>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62">
                <a:extLst>
                  <a:ext uri="{FF2B5EF4-FFF2-40B4-BE49-F238E27FC236}">
                    <a16:creationId xmlns:a16="http://schemas.microsoft.com/office/drawing/2014/main" id="{4F541336-3D98-4DD1-A950-F87F985CAB71}"/>
                  </a:ext>
                </a:extLst>
              </p:cNvPr>
              <p:cNvSpPr/>
              <p:nvPr/>
            </p:nvSpPr>
            <p:spPr>
              <a:xfrm>
                <a:off x="2488765" y="5461220"/>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Isosceles Triangle 63">
                <a:extLst>
                  <a:ext uri="{FF2B5EF4-FFF2-40B4-BE49-F238E27FC236}">
                    <a16:creationId xmlns:a16="http://schemas.microsoft.com/office/drawing/2014/main" id="{E6452348-08CC-4F40-915B-B8C2E39BFA7C}"/>
                  </a:ext>
                </a:extLst>
              </p:cNvPr>
              <p:cNvSpPr/>
              <p:nvPr/>
            </p:nvSpPr>
            <p:spPr>
              <a:xfrm>
                <a:off x="2110362" y="5724151"/>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Isosceles Triangle 64">
                <a:extLst>
                  <a:ext uri="{FF2B5EF4-FFF2-40B4-BE49-F238E27FC236}">
                    <a16:creationId xmlns:a16="http://schemas.microsoft.com/office/drawing/2014/main" id="{7B10F3A7-294D-427A-A8E0-B4BCC9AC41EC}"/>
                  </a:ext>
                </a:extLst>
              </p:cNvPr>
              <p:cNvSpPr/>
              <p:nvPr/>
            </p:nvSpPr>
            <p:spPr>
              <a:xfrm>
                <a:off x="2416252" y="5099965"/>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Isosceles Triangle 65">
                <a:extLst>
                  <a:ext uri="{FF2B5EF4-FFF2-40B4-BE49-F238E27FC236}">
                    <a16:creationId xmlns:a16="http://schemas.microsoft.com/office/drawing/2014/main" id="{E9F3D28E-ED13-49CC-91B4-02FE1856D975}"/>
                  </a:ext>
                </a:extLst>
              </p:cNvPr>
              <p:cNvSpPr/>
              <p:nvPr/>
            </p:nvSpPr>
            <p:spPr>
              <a:xfrm>
                <a:off x="2620276" y="4829216"/>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Isosceles Triangle 66">
                <a:extLst>
                  <a:ext uri="{FF2B5EF4-FFF2-40B4-BE49-F238E27FC236}">
                    <a16:creationId xmlns:a16="http://schemas.microsoft.com/office/drawing/2014/main" id="{D99D1DC4-6CFE-45B6-BB3D-DFF4E0CFD562}"/>
                  </a:ext>
                </a:extLst>
              </p:cNvPr>
              <p:cNvSpPr/>
              <p:nvPr/>
            </p:nvSpPr>
            <p:spPr>
              <a:xfrm>
                <a:off x="2988718" y="5108883"/>
                <a:ext cx="223734" cy="192874"/>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67">
                <a:extLst>
                  <a:ext uri="{FF2B5EF4-FFF2-40B4-BE49-F238E27FC236}">
                    <a16:creationId xmlns:a16="http://schemas.microsoft.com/office/drawing/2014/main" id="{461AE0E7-D825-4606-9A37-F5CB8D60E1BD}"/>
                  </a:ext>
                </a:extLst>
              </p:cNvPr>
              <p:cNvSpPr/>
              <p:nvPr/>
            </p:nvSpPr>
            <p:spPr>
              <a:xfrm>
                <a:off x="2988718" y="5502943"/>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9" name="Rectangle 68">
                <a:extLst>
                  <a:ext uri="{FF2B5EF4-FFF2-40B4-BE49-F238E27FC236}">
                    <a16:creationId xmlns:a16="http://schemas.microsoft.com/office/drawing/2014/main" id="{29CC6A3D-062B-46D2-852A-F0C65F556947}"/>
                  </a:ext>
                </a:extLst>
              </p:cNvPr>
              <p:cNvSpPr/>
              <p:nvPr/>
            </p:nvSpPr>
            <p:spPr>
              <a:xfrm>
                <a:off x="2596899" y="6073971"/>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a:extLst>
                  <a:ext uri="{FF2B5EF4-FFF2-40B4-BE49-F238E27FC236}">
                    <a16:creationId xmlns:a16="http://schemas.microsoft.com/office/drawing/2014/main" id="{890985D2-F6D8-4B3D-BB41-889E68D8F456}"/>
                  </a:ext>
                </a:extLst>
              </p:cNvPr>
              <p:cNvSpPr/>
              <p:nvPr/>
            </p:nvSpPr>
            <p:spPr>
              <a:xfrm>
                <a:off x="3319444" y="6115686"/>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a:extLst>
                  <a:ext uri="{FF2B5EF4-FFF2-40B4-BE49-F238E27FC236}">
                    <a16:creationId xmlns:a16="http://schemas.microsoft.com/office/drawing/2014/main" id="{69B52053-319D-4F71-A9E3-8F715E9FE45F}"/>
                  </a:ext>
                </a:extLst>
              </p:cNvPr>
              <p:cNvSpPr/>
              <p:nvPr/>
            </p:nvSpPr>
            <p:spPr>
              <a:xfrm>
                <a:off x="3379504" y="4862387"/>
                <a:ext cx="180932" cy="173075"/>
              </a:xfrm>
              <a:prstGeom prst="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6" name="TextBox 85">
              <a:extLst>
                <a:ext uri="{FF2B5EF4-FFF2-40B4-BE49-F238E27FC236}">
                  <a16:creationId xmlns:a16="http://schemas.microsoft.com/office/drawing/2014/main" id="{DCB306E8-B4E1-40EA-8710-2F6180C202C1}"/>
                </a:ext>
              </a:extLst>
            </p:cNvPr>
            <p:cNvSpPr txBox="1"/>
            <p:nvPr/>
          </p:nvSpPr>
          <p:spPr>
            <a:xfrm>
              <a:off x="9298063" y="2666841"/>
              <a:ext cx="790601" cy="369332"/>
            </a:xfrm>
            <a:prstGeom prst="rect">
              <a:avLst/>
            </a:prstGeom>
            <a:noFill/>
          </p:spPr>
          <p:txBody>
            <a:bodyPr wrap="none" rtlCol="0">
              <a:spAutoFit/>
            </a:bodyPr>
            <a:lstStyle/>
            <a:p>
              <a:r>
                <a:rPr lang="en-GB" dirty="0"/>
                <a:t>Model</a:t>
              </a:r>
            </a:p>
          </p:txBody>
        </p:sp>
        <p:sp>
          <p:nvSpPr>
            <p:cNvPr id="90" name="TextBox 89">
              <a:extLst>
                <a:ext uri="{FF2B5EF4-FFF2-40B4-BE49-F238E27FC236}">
                  <a16:creationId xmlns:a16="http://schemas.microsoft.com/office/drawing/2014/main" id="{0716582D-34F2-48AA-BA92-746338424292}"/>
                </a:ext>
              </a:extLst>
            </p:cNvPr>
            <p:cNvSpPr txBox="1"/>
            <p:nvPr/>
          </p:nvSpPr>
          <p:spPr>
            <a:xfrm>
              <a:off x="9304443" y="4737609"/>
              <a:ext cx="1914691" cy="369332"/>
            </a:xfrm>
            <a:prstGeom prst="rect">
              <a:avLst/>
            </a:prstGeom>
            <a:noFill/>
          </p:spPr>
          <p:txBody>
            <a:bodyPr wrap="none" rtlCol="0">
              <a:spAutoFit/>
            </a:bodyPr>
            <a:lstStyle/>
            <a:p>
              <a:pPr algn="r"/>
              <a:r>
                <a:rPr lang="en-GB" dirty="0"/>
                <a:t>stronger classifier</a:t>
              </a:r>
            </a:p>
          </p:txBody>
        </p:sp>
      </p:grpSp>
      <p:sp>
        <p:nvSpPr>
          <p:cNvPr id="53" name="Arrow: Bent 52">
            <a:extLst>
              <a:ext uri="{FF2B5EF4-FFF2-40B4-BE49-F238E27FC236}">
                <a16:creationId xmlns:a16="http://schemas.microsoft.com/office/drawing/2014/main" id="{6A37C269-4CD8-4EEB-9361-EEB675D000F9}"/>
              </a:ext>
            </a:extLst>
          </p:cNvPr>
          <p:cNvSpPr/>
          <p:nvPr/>
        </p:nvSpPr>
        <p:spPr>
          <a:xfrm flipV="1">
            <a:off x="1559560" y="4270408"/>
            <a:ext cx="936673" cy="1002546"/>
          </a:xfrm>
          <a:prstGeom prst="bentArrow">
            <a:avLst>
              <a:gd name="adj1" fmla="val 25000"/>
              <a:gd name="adj2" fmla="val 25000"/>
              <a:gd name="adj3" fmla="val 24050"/>
              <a:gd name="adj4" fmla="val 52210"/>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4" name="TextBox 53">
            <a:extLst>
              <a:ext uri="{FF2B5EF4-FFF2-40B4-BE49-F238E27FC236}">
                <a16:creationId xmlns:a16="http://schemas.microsoft.com/office/drawing/2014/main" id="{B9EA4D58-5AAA-4020-B8B1-F28124468247}"/>
              </a:ext>
            </a:extLst>
          </p:cNvPr>
          <p:cNvSpPr txBox="1"/>
          <p:nvPr/>
        </p:nvSpPr>
        <p:spPr>
          <a:xfrm>
            <a:off x="304868" y="5288530"/>
            <a:ext cx="2835829" cy="523220"/>
          </a:xfrm>
          <a:prstGeom prst="rect">
            <a:avLst/>
          </a:prstGeom>
          <a:noFill/>
        </p:spPr>
        <p:txBody>
          <a:bodyPr wrap="square" rtlCol="0">
            <a:spAutoFit/>
          </a:bodyPr>
          <a:lstStyle/>
          <a:p>
            <a:r>
              <a:rPr lang="en-GB" sz="1400" dirty="0"/>
              <a:t>Misclassified samples upweighted</a:t>
            </a:r>
          </a:p>
          <a:p>
            <a:r>
              <a:rPr lang="en-GB" sz="1400" dirty="0"/>
              <a:t>Correctly classified, downweighted</a:t>
            </a:r>
          </a:p>
        </p:txBody>
      </p:sp>
      <p:sp>
        <p:nvSpPr>
          <p:cNvPr id="91" name="Arrow: Bent 90">
            <a:extLst>
              <a:ext uri="{FF2B5EF4-FFF2-40B4-BE49-F238E27FC236}">
                <a16:creationId xmlns:a16="http://schemas.microsoft.com/office/drawing/2014/main" id="{EAC46C64-4DFE-41B8-A832-33D79E0F0EAF}"/>
              </a:ext>
            </a:extLst>
          </p:cNvPr>
          <p:cNvSpPr/>
          <p:nvPr/>
        </p:nvSpPr>
        <p:spPr>
          <a:xfrm rot="16200000" flipV="1">
            <a:off x="5407038" y="4190906"/>
            <a:ext cx="936673" cy="1002546"/>
          </a:xfrm>
          <a:prstGeom prst="bentArrow">
            <a:avLst>
              <a:gd name="adj1" fmla="val 25000"/>
              <a:gd name="adj2" fmla="val 25000"/>
              <a:gd name="adj3" fmla="val 24050"/>
              <a:gd name="adj4" fmla="val 52210"/>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55" name="Right Brace 54">
            <a:extLst>
              <a:ext uri="{FF2B5EF4-FFF2-40B4-BE49-F238E27FC236}">
                <a16:creationId xmlns:a16="http://schemas.microsoft.com/office/drawing/2014/main" id="{B7E23734-F576-4347-B00F-7C04AF4DD3CE}"/>
              </a:ext>
            </a:extLst>
          </p:cNvPr>
          <p:cNvSpPr/>
          <p:nvPr/>
        </p:nvSpPr>
        <p:spPr>
          <a:xfrm>
            <a:off x="7942132" y="1850340"/>
            <a:ext cx="814318" cy="4305504"/>
          </a:xfrm>
          <a:prstGeom prst="rightBrace">
            <a:avLst/>
          </a:prstGeom>
          <a:ln w="571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3" name="TextBox 92">
            <a:extLst>
              <a:ext uri="{FF2B5EF4-FFF2-40B4-BE49-F238E27FC236}">
                <a16:creationId xmlns:a16="http://schemas.microsoft.com/office/drawing/2014/main" id="{5976AE82-02B8-4BD1-B831-104354DBEE92}"/>
              </a:ext>
            </a:extLst>
          </p:cNvPr>
          <p:cNvSpPr txBox="1"/>
          <p:nvPr/>
        </p:nvSpPr>
        <p:spPr>
          <a:xfrm>
            <a:off x="8438943" y="1560723"/>
            <a:ext cx="2114577" cy="646331"/>
          </a:xfrm>
          <a:prstGeom prst="rect">
            <a:avLst/>
          </a:prstGeom>
          <a:noFill/>
        </p:spPr>
        <p:txBody>
          <a:bodyPr wrap="square" rtlCol="0">
            <a:spAutoFit/>
          </a:bodyPr>
          <a:lstStyle/>
          <a:p>
            <a:r>
              <a:rPr lang="en-GB" dirty="0"/>
              <a:t>Combine iterations, </a:t>
            </a:r>
            <a:br>
              <a:rPr lang="en-GB" dirty="0"/>
            </a:br>
            <a:r>
              <a:rPr lang="en-GB" dirty="0"/>
              <a:t>with weightings</a:t>
            </a:r>
          </a:p>
        </p:txBody>
      </p:sp>
      <p:sp>
        <p:nvSpPr>
          <p:cNvPr id="94" name="TextBox 93">
            <a:extLst>
              <a:ext uri="{FF2B5EF4-FFF2-40B4-BE49-F238E27FC236}">
                <a16:creationId xmlns:a16="http://schemas.microsoft.com/office/drawing/2014/main" id="{12FBA2BB-A9E6-46B1-A40A-2AA4329F3A18}"/>
              </a:ext>
            </a:extLst>
          </p:cNvPr>
          <p:cNvSpPr txBox="1"/>
          <p:nvPr/>
        </p:nvSpPr>
        <p:spPr>
          <a:xfrm>
            <a:off x="5232795" y="5294589"/>
            <a:ext cx="3055069" cy="523220"/>
          </a:xfrm>
          <a:prstGeom prst="rect">
            <a:avLst/>
          </a:prstGeom>
          <a:noFill/>
        </p:spPr>
        <p:txBody>
          <a:bodyPr wrap="square" rtlCol="0">
            <a:spAutoFit/>
          </a:bodyPr>
          <a:lstStyle/>
          <a:p>
            <a:r>
              <a:rPr lang="en-GB" sz="1400" dirty="0"/>
              <a:t>Misclassified samples upweighted</a:t>
            </a:r>
          </a:p>
          <a:p>
            <a:r>
              <a:rPr lang="en-GB" sz="1400" dirty="0"/>
              <a:t>Correctly classified, downweighted</a:t>
            </a:r>
          </a:p>
        </p:txBody>
      </p:sp>
    </p:spTree>
    <p:custDataLst>
      <p:tags r:id="rId1"/>
    </p:custDataLst>
    <p:extLst>
      <p:ext uri="{BB962C8B-B14F-4D97-AF65-F5344CB8AC3E}">
        <p14:creationId xmlns:p14="http://schemas.microsoft.com/office/powerpoint/2010/main" val="3790543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p:bldP spid="91" grpId="0" animBg="1"/>
      <p:bldP spid="55" grpId="0" animBg="1"/>
      <p:bldP spid="93" grpId="0"/>
      <p:bldP spid="9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AdaBoost Animated</a:t>
            </a:r>
            <a:br>
              <a:rPr lang="en-GB" dirty="0"/>
            </a:br>
            <a:endParaRPr lang="en-GB" dirty="0"/>
          </a:p>
        </p:txBody>
      </p:sp>
      <p:pic>
        <p:nvPicPr>
          <p:cNvPr id="57" name="Picture 56">
            <a:extLst>
              <a:ext uri="{FF2B5EF4-FFF2-40B4-BE49-F238E27FC236}">
                <a16:creationId xmlns:a16="http://schemas.microsoft.com/office/drawing/2014/main" id="{9121A35B-50CE-CC23-EDAD-E8DD9BD6164A}"/>
              </a:ext>
            </a:extLst>
          </p:cNvPr>
          <p:cNvPicPr>
            <a:picLocks noChangeAspect="1"/>
          </p:cNvPicPr>
          <p:nvPr/>
        </p:nvPicPr>
        <p:blipFill>
          <a:blip r:embed="rId4"/>
          <a:stretch>
            <a:fillRect/>
          </a:stretch>
        </p:blipFill>
        <p:spPr>
          <a:xfrm>
            <a:off x="459090" y="1890876"/>
            <a:ext cx="11273820" cy="4264968"/>
          </a:xfrm>
          <a:prstGeom prst="rect">
            <a:avLst/>
          </a:prstGeom>
        </p:spPr>
      </p:pic>
    </p:spTree>
    <p:custDataLst>
      <p:tags r:id="rId1"/>
    </p:custDataLst>
    <p:extLst>
      <p:ext uri="{BB962C8B-B14F-4D97-AF65-F5344CB8AC3E}">
        <p14:creationId xmlns:p14="http://schemas.microsoft.com/office/powerpoint/2010/main" val="731667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AdaBoost PROS AND CONS</a:t>
            </a:r>
            <a:br>
              <a:rPr lang="en-GB" dirty="0"/>
            </a:br>
            <a:endParaRPr lang="en-GB" dirty="0"/>
          </a:p>
        </p:txBody>
      </p:sp>
      <p:graphicFrame>
        <p:nvGraphicFramePr>
          <p:cNvPr id="56" name="Table 55">
            <a:extLst>
              <a:ext uri="{FF2B5EF4-FFF2-40B4-BE49-F238E27FC236}">
                <a16:creationId xmlns:a16="http://schemas.microsoft.com/office/drawing/2014/main" id="{368BF74A-622D-088F-CD4D-5F52B8BCF0CB}"/>
              </a:ext>
            </a:extLst>
          </p:cNvPr>
          <p:cNvGraphicFramePr>
            <a:graphicFrameLocks noGrp="1"/>
          </p:cNvGraphicFramePr>
          <p:nvPr>
            <p:extLst>
              <p:ext uri="{D42A27DB-BD31-4B8C-83A1-F6EECF244321}">
                <p14:modId xmlns:p14="http://schemas.microsoft.com/office/powerpoint/2010/main" val="1351960689"/>
              </p:ext>
            </p:extLst>
          </p:nvPr>
        </p:nvGraphicFramePr>
        <p:xfrm>
          <a:off x="674370" y="1895801"/>
          <a:ext cx="10835640" cy="3174585"/>
        </p:xfrm>
        <a:graphic>
          <a:graphicData uri="http://schemas.openxmlformats.org/drawingml/2006/table">
            <a:tbl>
              <a:tblPr firstRow="1" bandRow="1">
                <a:tableStyleId>{46F890A9-2807-4EBB-B81D-B2AA78EC7F39}</a:tableStyleId>
              </a:tblPr>
              <a:tblGrid>
                <a:gridCol w="5417820">
                  <a:extLst>
                    <a:ext uri="{9D8B030D-6E8A-4147-A177-3AD203B41FA5}">
                      <a16:colId xmlns:a16="http://schemas.microsoft.com/office/drawing/2014/main" val="3922953402"/>
                    </a:ext>
                  </a:extLst>
                </a:gridCol>
                <a:gridCol w="5417820">
                  <a:extLst>
                    <a:ext uri="{9D8B030D-6E8A-4147-A177-3AD203B41FA5}">
                      <a16:colId xmlns:a16="http://schemas.microsoft.com/office/drawing/2014/main" val="2175139161"/>
                    </a:ext>
                  </a:extLst>
                </a:gridCol>
              </a:tblGrid>
              <a:tr h="614265">
                <a:tc>
                  <a:txBody>
                    <a:bodyPr/>
                    <a:lstStyle/>
                    <a:p>
                      <a:pPr algn="ctr"/>
                      <a:r>
                        <a:rPr lang="en-SA" sz="3600" dirty="0"/>
                        <a:t>PROS</a:t>
                      </a:r>
                    </a:p>
                  </a:txBody>
                  <a:tcPr>
                    <a:solidFill>
                      <a:srgbClr val="47525A"/>
                    </a:solidFill>
                  </a:tcPr>
                </a:tc>
                <a:tc>
                  <a:txBody>
                    <a:bodyPr/>
                    <a:lstStyle/>
                    <a:p>
                      <a:pPr algn="ctr"/>
                      <a:r>
                        <a:rPr lang="en-SA" sz="3600" dirty="0"/>
                        <a:t>CONS</a:t>
                      </a:r>
                    </a:p>
                  </a:txBody>
                  <a:tcPr>
                    <a:solidFill>
                      <a:srgbClr val="47525A"/>
                    </a:solidFill>
                  </a:tcPr>
                </a:tc>
                <a:extLst>
                  <a:ext uri="{0D108BD9-81ED-4DB2-BD59-A6C34878D82A}">
                    <a16:rowId xmlns:a16="http://schemas.microsoft.com/office/drawing/2014/main" val="323506820"/>
                  </a:ext>
                </a:extLst>
              </a:tr>
              <a:tr h="614265">
                <a:tc>
                  <a:txBody>
                    <a:bodyPr/>
                    <a:lstStyle/>
                    <a:p>
                      <a:r>
                        <a:rPr lang="en-SA" dirty="0"/>
                        <a:t>effectively combine multiple weak classifier to create a strong classifier with high accuracy.</a:t>
                      </a:r>
                    </a:p>
                  </a:txBody>
                  <a:tcPr/>
                </a:tc>
                <a:tc>
                  <a:txBody>
                    <a:bodyPr/>
                    <a:lstStyle/>
                    <a:p>
                      <a:r>
                        <a:rPr lang="en-US" dirty="0"/>
                        <a:t>S</a:t>
                      </a:r>
                      <a:r>
                        <a:rPr lang="en-SA" dirty="0"/>
                        <a:t>ensitive to outliers and noisy data</a:t>
                      </a:r>
                    </a:p>
                  </a:txBody>
                  <a:tcPr/>
                </a:tc>
                <a:extLst>
                  <a:ext uri="{0D108BD9-81ED-4DB2-BD59-A6C34878D82A}">
                    <a16:rowId xmlns:a16="http://schemas.microsoft.com/office/drawing/2014/main" val="4182670825"/>
                  </a:ext>
                </a:extLst>
              </a:tr>
              <a:tr h="614265">
                <a:tc>
                  <a:txBody>
                    <a:bodyPr/>
                    <a:lstStyle/>
                    <a:p>
                      <a:r>
                        <a:rPr lang="en-SA" dirty="0"/>
                        <a:t>It can handle complex datasets and capture intricate patterns</a:t>
                      </a:r>
                    </a:p>
                  </a:txBody>
                  <a:tcPr/>
                </a:tc>
                <a:tc>
                  <a:txBody>
                    <a:bodyPr/>
                    <a:lstStyle/>
                    <a:p>
                      <a:r>
                        <a:rPr lang="en-US" dirty="0"/>
                        <a:t>C</a:t>
                      </a:r>
                      <a:r>
                        <a:rPr lang="en-SA" dirty="0"/>
                        <a:t>omputationaly intensive </a:t>
                      </a:r>
                    </a:p>
                  </a:txBody>
                  <a:tcPr/>
                </a:tc>
                <a:extLst>
                  <a:ext uri="{0D108BD9-81ED-4DB2-BD59-A6C34878D82A}">
                    <a16:rowId xmlns:a16="http://schemas.microsoft.com/office/drawing/2014/main" val="1635203748"/>
                  </a:ext>
                </a:extLst>
              </a:tr>
              <a:tr h="614265">
                <a:tc>
                  <a:txBody>
                    <a:bodyPr/>
                    <a:lstStyle/>
                    <a:p>
                      <a:r>
                        <a:rPr lang="en-SA" dirty="0"/>
                        <a:t>Mitigates the risk of overfitting the training data</a:t>
                      </a:r>
                    </a:p>
                  </a:txBody>
                  <a:tcPr/>
                </a:tc>
                <a:tc>
                  <a:txBody>
                    <a:bodyPr/>
                    <a:lstStyle/>
                    <a:p>
                      <a:r>
                        <a:rPr lang="en-US" dirty="0"/>
                        <a:t>Appropriate selection of weak classifier and number of iterations is crucial for </a:t>
                      </a:r>
                      <a:r>
                        <a:rPr lang="en-US" dirty="0" err="1"/>
                        <a:t>adaboost</a:t>
                      </a:r>
                      <a:r>
                        <a:rPr lang="en-US" dirty="0"/>
                        <a:t> performance </a:t>
                      </a:r>
                      <a:endParaRPr lang="en-SA" dirty="0"/>
                    </a:p>
                  </a:txBody>
                  <a:tcPr/>
                </a:tc>
                <a:extLst>
                  <a:ext uri="{0D108BD9-81ED-4DB2-BD59-A6C34878D82A}">
                    <a16:rowId xmlns:a16="http://schemas.microsoft.com/office/drawing/2014/main" val="3668770290"/>
                  </a:ext>
                </a:extLst>
              </a:tr>
              <a:tr h="614265">
                <a:tc>
                  <a:txBody>
                    <a:bodyPr/>
                    <a:lstStyle/>
                    <a:p>
                      <a:r>
                        <a:rPr lang="en-SA" dirty="0"/>
                        <a:t>Adaboost allows flexibilty in modeling</a:t>
                      </a:r>
                    </a:p>
                  </a:txBody>
                  <a:tcPr/>
                </a:tc>
                <a:tc>
                  <a:txBody>
                    <a:bodyPr/>
                    <a:lstStyle/>
                    <a:p>
                      <a:r>
                        <a:rPr lang="en-US" dirty="0"/>
                        <a:t>S</a:t>
                      </a:r>
                      <a:r>
                        <a:rPr lang="en-SA" dirty="0"/>
                        <a:t>truggle with imbalance data</a:t>
                      </a:r>
                    </a:p>
                  </a:txBody>
                  <a:tcPr/>
                </a:tc>
                <a:extLst>
                  <a:ext uri="{0D108BD9-81ED-4DB2-BD59-A6C34878D82A}">
                    <a16:rowId xmlns:a16="http://schemas.microsoft.com/office/drawing/2014/main" val="2475742447"/>
                  </a:ext>
                </a:extLst>
              </a:tr>
            </a:tbl>
          </a:graphicData>
        </a:graphic>
      </p:graphicFrame>
    </p:spTree>
    <p:custDataLst>
      <p:tags r:id="rId1"/>
    </p:custDataLst>
    <p:extLst>
      <p:ext uri="{BB962C8B-B14F-4D97-AF65-F5344CB8AC3E}">
        <p14:creationId xmlns:p14="http://schemas.microsoft.com/office/powerpoint/2010/main" val="2639952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Conclusion</a:t>
            </a:r>
            <a:br>
              <a:rPr lang="en-GB" dirty="0"/>
            </a:br>
            <a:endParaRPr lang="en-GB" dirty="0"/>
          </a:p>
        </p:txBody>
      </p:sp>
      <p:sp>
        <p:nvSpPr>
          <p:cNvPr id="3" name="TextBox 2">
            <a:extLst>
              <a:ext uri="{FF2B5EF4-FFF2-40B4-BE49-F238E27FC236}">
                <a16:creationId xmlns:a16="http://schemas.microsoft.com/office/drawing/2014/main" id="{A07E7144-13FB-EA0B-1A45-0B245D448719}"/>
              </a:ext>
            </a:extLst>
          </p:cNvPr>
          <p:cNvSpPr txBox="1"/>
          <p:nvPr/>
        </p:nvSpPr>
        <p:spPr>
          <a:xfrm>
            <a:off x="704335" y="1989438"/>
            <a:ext cx="11029616" cy="3108543"/>
          </a:xfrm>
          <a:prstGeom prst="rect">
            <a:avLst/>
          </a:prstGeom>
          <a:noFill/>
        </p:spPr>
        <p:txBody>
          <a:bodyPr wrap="square" rtlCol="0">
            <a:spAutoFit/>
          </a:bodyPr>
          <a:lstStyle/>
          <a:p>
            <a:pPr marL="285750" indent="-285750">
              <a:buFont typeface="Arial" panose="020B0604020202020204" pitchFamily="34" charset="0"/>
              <a:buChar char="•"/>
            </a:pPr>
            <a:r>
              <a:rPr lang="en-SA" sz="2800" dirty="0"/>
              <a:t> AdaBoost combines a lot of “weak learners” to make classification. The weak learner are almost always stumps.</a:t>
            </a:r>
          </a:p>
          <a:p>
            <a:endParaRPr lang="en-SA" sz="2800" dirty="0"/>
          </a:p>
          <a:p>
            <a:pPr marL="285750" indent="-285750">
              <a:buFont typeface="Arial" panose="020B0604020202020204" pitchFamily="34" charset="0"/>
              <a:buChar char="•"/>
            </a:pPr>
            <a:r>
              <a:rPr lang="en-SA" sz="2800" dirty="0"/>
              <a:t>Some stumps get more say in the classification than others.</a:t>
            </a:r>
          </a:p>
          <a:p>
            <a:endParaRPr lang="en-SA" sz="2800" dirty="0"/>
          </a:p>
          <a:p>
            <a:pPr marL="285750" indent="-285750">
              <a:buFont typeface="Arial" panose="020B0604020202020204" pitchFamily="34" charset="0"/>
              <a:buChar char="•"/>
            </a:pPr>
            <a:r>
              <a:rPr lang="en-SA" sz="2800" dirty="0"/>
              <a:t>Each stump is made by taking the previous stump’s mistakes into account.</a:t>
            </a:r>
          </a:p>
        </p:txBody>
      </p:sp>
    </p:spTree>
    <p:custDataLst>
      <p:tags r:id="rId1"/>
    </p:custDataLst>
    <p:extLst>
      <p:ext uri="{BB962C8B-B14F-4D97-AF65-F5344CB8AC3E}">
        <p14:creationId xmlns:p14="http://schemas.microsoft.com/office/powerpoint/2010/main" val="76622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Resources</a:t>
            </a:r>
            <a:br>
              <a:rPr lang="en-GB" dirty="0"/>
            </a:br>
            <a:endParaRPr lang="en-GB" dirty="0"/>
          </a:p>
        </p:txBody>
      </p:sp>
      <p:sp>
        <p:nvSpPr>
          <p:cNvPr id="3" name="TextBox 2">
            <a:extLst>
              <a:ext uri="{FF2B5EF4-FFF2-40B4-BE49-F238E27FC236}">
                <a16:creationId xmlns:a16="http://schemas.microsoft.com/office/drawing/2014/main" id="{A07E7144-13FB-EA0B-1A45-0B245D448719}"/>
              </a:ext>
            </a:extLst>
          </p:cNvPr>
          <p:cNvSpPr txBox="1"/>
          <p:nvPr/>
        </p:nvSpPr>
        <p:spPr>
          <a:xfrm>
            <a:off x="704335" y="1989438"/>
            <a:ext cx="11029616" cy="3970318"/>
          </a:xfrm>
          <a:prstGeom prst="rect">
            <a:avLst/>
          </a:prstGeom>
          <a:noFill/>
        </p:spPr>
        <p:txBody>
          <a:bodyPr wrap="square" rtlCol="0">
            <a:spAutoFit/>
          </a:bodyPr>
          <a:lstStyle/>
          <a:p>
            <a:pPr marL="285750" indent="-285750">
              <a:buFont typeface="Arial" panose="020B0604020202020204" pitchFamily="34" charset="0"/>
              <a:buChar char="•"/>
            </a:pPr>
            <a:r>
              <a:rPr lang="en-US" sz="2800" dirty="0">
                <a:solidFill>
                  <a:srgbClr val="0070C0"/>
                </a:solidFill>
                <a:effectLst/>
                <a:latin typeface="Helvetica Neue" panose="02000503000000020004" pitchFamily="2" charset="0"/>
                <a:hlinkClick r:id="rId4">
                  <a:extLst>
                    <a:ext uri="{A12FA001-AC4F-418D-AE19-62706E023703}">
                      <ahyp:hlinkClr xmlns:ahyp="http://schemas.microsoft.com/office/drawing/2018/hyperlinkcolor" val="tx"/>
                    </a:ext>
                  </a:extLst>
                </a:hlinkClick>
              </a:rPr>
              <a:t>AdaBoost, Clearly Explained - YouTube</a:t>
            </a:r>
            <a:r>
              <a:rPr lang="en-US" sz="2800" dirty="0">
                <a:solidFill>
                  <a:srgbClr val="0070C0"/>
                </a:solidFill>
                <a:effectLst/>
                <a:latin typeface="Helvetica Neue" panose="02000503000000020004" pitchFamily="2" charset="0"/>
                <a:hlinkClick r:id="rId5">
                  <a:extLst>
                    <a:ext uri="{A12FA001-AC4F-418D-AE19-62706E023703}">
                      <ahyp:hlinkClr xmlns:ahyp="http://schemas.microsoft.com/office/drawing/2018/hyperlinkcolor" val="tx"/>
                    </a:ext>
                  </a:extLst>
                </a:hlinkClick>
              </a:rPr>
              <a:t> </a:t>
            </a:r>
            <a:r>
              <a:rPr lang="en-US" sz="2800" dirty="0">
                <a:solidFill>
                  <a:srgbClr val="0070C0"/>
                </a:solidFill>
                <a:effectLst/>
                <a:latin typeface="Helvetica Neue" panose="02000503000000020004" pitchFamily="2" charset="0"/>
              </a:rPr>
              <a:t> (Notebook)</a:t>
            </a:r>
          </a:p>
          <a:p>
            <a:endParaRPr lang="en-US" sz="2800" dirty="0">
              <a:solidFill>
                <a:srgbClr val="0070C0"/>
              </a:solidFill>
              <a:effectLst/>
              <a:latin typeface="Helvetica Neue" panose="02000503000000020004" pitchFamily="2" charset="0"/>
            </a:endParaRPr>
          </a:p>
          <a:p>
            <a:pPr marL="285750" indent="-285750">
              <a:buFont typeface="Arial" panose="020B0604020202020204" pitchFamily="34" charset="0"/>
              <a:buChar char="•"/>
            </a:pPr>
            <a:r>
              <a:rPr lang="en-US" sz="2800" dirty="0">
                <a:solidFill>
                  <a:srgbClr val="0070C0"/>
                </a:solidFill>
                <a:effectLst/>
                <a:latin typeface="Helvetica Neue" panose="02000503000000020004" pitchFamily="2" charset="0"/>
                <a:hlinkClick r:id="rId6">
                  <a:extLst>
                    <a:ext uri="{A12FA001-AC4F-418D-AE19-62706E023703}">
                      <ahyp:hlinkClr xmlns:ahyp="http://schemas.microsoft.com/office/drawing/2018/hyperlinkcolor" val="tx"/>
                    </a:ext>
                  </a:extLst>
                </a:hlinkClick>
              </a:rPr>
              <a:t>What is AdaBoost (BOOSTING TECHNIQUES) - YouTube</a:t>
            </a:r>
            <a:endParaRPr lang="en-US" sz="2800" dirty="0">
              <a:solidFill>
                <a:srgbClr val="0070C0"/>
              </a:solidFill>
              <a:effectLst/>
              <a:latin typeface="Helvetica Neue" panose="02000503000000020004" pitchFamily="2" charset="0"/>
            </a:endParaRPr>
          </a:p>
          <a:p>
            <a:endParaRPr lang="en-SA" sz="2800" dirty="0">
              <a:solidFill>
                <a:srgbClr val="0070C0"/>
              </a:solidFill>
            </a:endParaRPr>
          </a:p>
          <a:p>
            <a:pPr marL="285750" indent="-285750">
              <a:buFont typeface="Arial" panose="020B0604020202020204" pitchFamily="34" charset="0"/>
              <a:buChar char="•"/>
            </a:pPr>
            <a:r>
              <a:rPr lang="en-US" sz="2800" dirty="0">
                <a:solidFill>
                  <a:srgbClr val="0070C0"/>
                </a:solidFill>
                <a:effectLst/>
                <a:latin typeface="Helvetica Neue" panose="02000503000000020004" pitchFamily="2" charset="0"/>
                <a:hlinkClick r:id="rId7">
                  <a:extLst>
                    <a:ext uri="{A12FA001-AC4F-418D-AE19-62706E023703}">
                      <ahyp:hlinkClr xmlns:ahyp="http://schemas.microsoft.com/office/drawing/2018/hyperlinkcolor" val="tx"/>
                    </a:ext>
                  </a:extLst>
                </a:hlinkClick>
              </a:rPr>
              <a:t>AdaBoost Algorithm in Machine Learning - Almabetter</a:t>
            </a:r>
            <a:endParaRPr lang="en-US" sz="2800" dirty="0">
              <a:solidFill>
                <a:srgbClr val="0070C0"/>
              </a:solidFill>
              <a:latin typeface="Helvetica Neue" panose="02000503000000020004" pitchFamily="2" charset="0"/>
            </a:endParaRPr>
          </a:p>
          <a:p>
            <a:endParaRPr lang="en-US" sz="2800" dirty="0">
              <a:solidFill>
                <a:srgbClr val="0070C0"/>
              </a:solidFill>
              <a:effectLst/>
              <a:latin typeface="Helvetica Neue" panose="02000503000000020004" pitchFamily="2" charset="0"/>
            </a:endParaRPr>
          </a:p>
          <a:p>
            <a:pPr marL="285750" indent="-285750">
              <a:buFont typeface="Arial" panose="020B0604020202020204" pitchFamily="34" charset="0"/>
              <a:buChar char="•"/>
            </a:pPr>
            <a:r>
              <a:rPr lang="en-US" sz="2800" dirty="0">
                <a:solidFill>
                  <a:srgbClr val="0070C0"/>
                </a:solidFill>
                <a:latin typeface="Helvetica Neue" panose="02000503000000020004" pitchFamily="2" charset="0"/>
                <a:hlinkClick r:id="rId8">
                  <a:extLst>
                    <a:ext uri="{A12FA001-AC4F-418D-AE19-62706E023703}">
                      <ahyp:hlinkClr xmlns:ahyp="http://schemas.microsoft.com/office/drawing/2018/hyperlinkcolor" val="tx"/>
                    </a:ext>
                  </a:extLst>
                </a:hlinkClick>
              </a:rPr>
              <a:t>Understanding the AdaBoost Algorithm - Medium</a:t>
            </a:r>
            <a:endParaRPr lang="en-US" sz="2800" dirty="0">
              <a:solidFill>
                <a:srgbClr val="0070C0"/>
              </a:solidFill>
              <a:latin typeface="Helvetica Neue" panose="02000503000000020004" pitchFamily="2" charset="0"/>
            </a:endParaRPr>
          </a:p>
          <a:p>
            <a:endParaRPr lang="en-US" sz="2800" dirty="0">
              <a:solidFill>
                <a:srgbClr val="0070C0"/>
              </a:solidFill>
              <a:effectLst/>
              <a:latin typeface="Helvetica Neue" panose="02000503000000020004" pitchFamily="2" charset="0"/>
            </a:endParaRPr>
          </a:p>
          <a:p>
            <a:pPr marL="285750" indent="-285750">
              <a:buFont typeface="Arial" panose="020B0604020202020204" pitchFamily="34" charset="0"/>
              <a:buChar char="•"/>
            </a:pPr>
            <a:r>
              <a:rPr lang="en-US" sz="2800" dirty="0">
                <a:solidFill>
                  <a:srgbClr val="0070C0"/>
                </a:solidFill>
                <a:effectLst/>
                <a:latin typeface="Helvetica Neue" panose="02000503000000020004" pitchFamily="2" charset="0"/>
                <a:hlinkClick r:id="rId9">
                  <a:extLst>
                    <a:ext uri="{A12FA001-AC4F-418D-AE19-62706E023703}">
                      <ahyp:hlinkClr xmlns:ahyp="http://schemas.microsoft.com/office/drawing/2018/hyperlinkcolor" val="tx"/>
                    </a:ext>
                  </a:extLst>
                </a:hlinkClick>
              </a:rPr>
              <a:t>an interactive dashboard to adaptive boosting algorithmGitHub</a:t>
            </a:r>
            <a:endParaRPr lang="en-SA" sz="2800" dirty="0">
              <a:solidFill>
                <a:srgbClr val="0070C0"/>
              </a:solidFill>
            </a:endParaRPr>
          </a:p>
        </p:txBody>
      </p:sp>
    </p:spTree>
    <p:custDataLst>
      <p:tags r:id="rId1"/>
    </p:custDataLst>
    <p:extLst>
      <p:ext uri="{BB962C8B-B14F-4D97-AF65-F5344CB8AC3E}">
        <p14:creationId xmlns:p14="http://schemas.microsoft.com/office/powerpoint/2010/main" val="1376062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7B5C9-ABA3-41D6-98FC-26A29F181BF6}"/>
              </a:ext>
            </a:extLst>
          </p:cNvPr>
          <p:cNvSpPr>
            <a:spLocks noGrp="1"/>
          </p:cNvSpPr>
          <p:nvPr>
            <p:ph type="title"/>
          </p:nvPr>
        </p:nvSpPr>
        <p:spPr/>
        <p:txBody>
          <a:bodyPr/>
          <a:lstStyle/>
          <a:p>
            <a:r>
              <a:rPr lang="en-GB" dirty="0"/>
              <a:t>Learners: The weak versus the strong</a:t>
            </a:r>
          </a:p>
        </p:txBody>
      </p:sp>
      <p:sp>
        <p:nvSpPr>
          <p:cNvPr id="3" name="Text Placeholder 2">
            <a:extLst>
              <a:ext uri="{FF2B5EF4-FFF2-40B4-BE49-F238E27FC236}">
                <a16:creationId xmlns:a16="http://schemas.microsoft.com/office/drawing/2014/main" id="{8CBC4E52-F2B5-4AC6-AD35-C821C6B9D8EF}"/>
              </a:ext>
            </a:extLst>
          </p:cNvPr>
          <p:cNvSpPr>
            <a:spLocks noGrp="1"/>
          </p:cNvSpPr>
          <p:nvPr>
            <p:ph type="body" idx="1"/>
          </p:nvPr>
        </p:nvSpPr>
        <p:spPr/>
        <p:txBody>
          <a:bodyPr/>
          <a:lstStyle/>
          <a:p>
            <a:r>
              <a:rPr lang="en-GB" sz="2400" b="1" dirty="0"/>
              <a:t>One strong learner</a:t>
            </a:r>
          </a:p>
        </p:txBody>
      </p:sp>
      <p:sp>
        <p:nvSpPr>
          <p:cNvPr id="4" name="Content Placeholder 3">
            <a:extLst>
              <a:ext uri="{FF2B5EF4-FFF2-40B4-BE49-F238E27FC236}">
                <a16:creationId xmlns:a16="http://schemas.microsoft.com/office/drawing/2014/main" id="{23D809E4-7991-4C68-99FB-37B6734827AC}"/>
              </a:ext>
            </a:extLst>
          </p:cNvPr>
          <p:cNvSpPr>
            <a:spLocks noGrp="1"/>
          </p:cNvSpPr>
          <p:nvPr>
            <p:ph sz="half" idx="2"/>
          </p:nvPr>
        </p:nvSpPr>
        <p:spPr/>
        <p:txBody>
          <a:bodyPr/>
          <a:lstStyle/>
          <a:p>
            <a:r>
              <a:rPr lang="en-GB" sz="1800" dirty="0"/>
              <a:t>Difficult to build</a:t>
            </a:r>
          </a:p>
          <a:p>
            <a:pPr lvl="1"/>
            <a:r>
              <a:rPr lang="en-GB" sz="1600" dirty="0"/>
              <a:t>Need lots of information</a:t>
            </a:r>
          </a:p>
          <a:p>
            <a:r>
              <a:rPr lang="en-GB" sz="1800" dirty="0"/>
              <a:t>Specialised to problem</a:t>
            </a:r>
          </a:p>
          <a:p>
            <a:r>
              <a:rPr lang="en-GB" sz="1800" dirty="0"/>
              <a:t>Can overfit</a:t>
            </a:r>
          </a:p>
          <a:p>
            <a:endParaRPr lang="en-GB" sz="1800" dirty="0"/>
          </a:p>
        </p:txBody>
      </p:sp>
      <p:sp>
        <p:nvSpPr>
          <p:cNvPr id="5" name="Text Placeholder 4">
            <a:extLst>
              <a:ext uri="{FF2B5EF4-FFF2-40B4-BE49-F238E27FC236}">
                <a16:creationId xmlns:a16="http://schemas.microsoft.com/office/drawing/2014/main" id="{E086C2D8-F6B3-4D42-B47C-272864F1B8BC}"/>
              </a:ext>
            </a:extLst>
          </p:cNvPr>
          <p:cNvSpPr>
            <a:spLocks noGrp="1"/>
          </p:cNvSpPr>
          <p:nvPr>
            <p:ph type="body" sz="quarter" idx="3"/>
          </p:nvPr>
        </p:nvSpPr>
        <p:spPr/>
        <p:txBody>
          <a:bodyPr/>
          <a:lstStyle/>
          <a:p>
            <a:r>
              <a:rPr lang="en-GB" sz="2400" b="1" dirty="0"/>
              <a:t>Many weak learners</a:t>
            </a:r>
          </a:p>
        </p:txBody>
      </p:sp>
      <p:sp>
        <p:nvSpPr>
          <p:cNvPr id="6" name="Content Placeholder 5">
            <a:extLst>
              <a:ext uri="{FF2B5EF4-FFF2-40B4-BE49-F238E27FC236}">
                <a16:creationId xmlns:a16="http://schemas.microsoft.com/office/drawing/2014/main" id="{BA45326A-3B3D-4965-AF77-BBCF60710C7E}"/>
              </a:ext>
            </a:extLst>
          </p:cNvPr>
          <p:cNvSpPr>
            <a:spLocks noGrp="1"/>
          </p:cNvSpPr>
          <p:nvPr>
            <p:ph sz="quarter" idx="4"/>
          </p:nvPr>
        </p:nvSpPr>
        <p:spPr/>
        <p:txBody>
          <a:bodyPr>
            <a:normAutofit/>
          </a:bodyPr>
          <a:lstStyle/>
          <a:p>
            <a:r>
              <a:rPr lang="en-GB" sz="1800" dirty="0"/>
              <a:t>Easy to build</a:t>
            </a:r>
          </a:p>
          <a:p>
            <a:r>
              <a:rPr lang="en-GB" sz="1800" dirty="0"/>
              <a:t>Each learner is barely better than guessing</a:t>
            </a:r>
          </a:p>
          <a:p>
            <a:r>
              <a:rPr lang="en-GB" sz="1800" dirty="0"/>
              <a:t>Generality</a:t>
            </a:r>
          </a:p>
          <a:p>
            <a:endParaRPr lang="en-GB" sz="1800" dirty="0"/>
          </a:p>
        </p:txBody>
      </p:sp>
    </p:spTree>
    <p:extLst>
      <p:ext uri="{BB962C8B-B14F-4D97-AF65-F5344CB8AC3E}">
        <p14:creationId xmlns:p14="http://schemas.microsoft.com/office/powerpoint/2010/main" val="2396522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7B5C9-ABA3-41D6-98FC-26A29F181BF6}"/>
              </a:ext>
            </a:extLst>
          </p:cNvPr>
          <p:cNvSpPr>
            <a:spLocks noGrp="1"/>
          </p:cNvSpPr>
          <p:nvPr>
            <p:ph type="title"/>
          </p:nvPr>
        </p:nvSpPr>
        <p:spPr/>
        <p:txBody>
          <a:bodyPr/>
          <a:lstStyle/>
          <a:p>
            <a:r>
              <a:rPr lang="en-GB" dirty="0"/>
              <a:t>Learners: The weak versus the strong</a:t>
            </a:r>
          </a:p>
        </p:txBody>
      </p:sp>
      <p:sp>
        <p:nvSpPr>
          <p:cNvPr id="3" name="Text Placeholder 2">
            <a:extLst>
              <a:ext uri="{FF2B5EF4-FFF2-40B4-BE49-F238E27FC236}">
                <a16:creationId xmlns:a16="http://schemas.microsoft.com/office/drawing/2014/main" id="{8CBC4E52-F2B5-4AC6-AD35-C821C6B9D8EF}"/>
              </a:ext>
            </a:extLst>
          </p:cNvPr>
          <p:cNvSpPr>
            <a:spLocks noGrp="1"/>
          </p:cNvSpPr>
          <p:nvPr>
            <p:ph type="body" idx="1"/>
          </p:nvPr>
        </p:nvSpPr>
        <p:spPr/>
        <p:txBody>
          <a:bodyPr/>
          <a:lstStyle/>
          <a:p>
            <a:r>
              <a:rPr lang="en-GB" sz="2400" b="1" dirty="0"/>
              <a:t>One strong learner</a:t>
            </a:r>
          </a:p>
        </p:txBody>
      </p:sp>
      <p:sp>
        <p:nvSpPr>
          <p:cNvPr id="4" name="Content Placeholder 3">
            <a:extLst>
              <a:ext uri="{FF2B5EF4-FFF2-40B4-BE49-F238E27FC236}">
                <a16:creationId xmlns:a16="http://schemas.microsoft.com/office/drawing/2014/main" id="{23D809E4-7991-4C68-99FB-37B6734827AC}"/>
              </a:ext>
            </a:extLst>
          </p:cNvPr>
          <p:cNvSpPr>
            <a:spLocks noGrp="1"/>
          </p:cNvSpPr>
          <p:nvPr>
            <p:ph sz="half" idx="2"/>
          </p:nvPr>
        </p:nvSpPr>
        <p:spPr/>
        <p:txBody>
          <a:bodyPr/>
          <a:lstStyle/>
          <a:p>
            <a:r>
              <a:rPr lang="en-GB" dirty="0"/>
              <a:t>Difficult to build</a:t>
            </a:r>
          </a:p>
          <a:p>
            <a:pPr lvl="1"/>
            <a:r>
              <a:rPr lang="en-GB" dirty="0"/>
              <a:t>Need lots of information</a:t>
            </a:r>
          </a:p>
          <a:p>
            <a:r>
              <a:rPr lang="en-GB" dirty="0"/>
              <a:t>Specialised to problem</a:t>
            </a:r>
          </a:p>
          <a:p>
            <a:r>
              <a:rPr lang="en-GB" dirty="0"/>
              <a:t>Can overfit</a:t>
            </a:r>
          </a:p>
          <a:p>
            <a:endParaRPr lang="en-GB" dirty="0"/>
          </a:p>
        </p:txBody>
      </p:sp>
      <p:sp>
        <p:nvSpPr>
          <p:cNvPr id="5" name="Text Placeholder 4">
            <a:extLst>
              <a:ext uri="{FF2B5EF4-FFF2-40B4-BE49-F238E27FC236}">
                <a16:creationId xmlns:a16="http://schemas.microsoft.com/office/drawing/2014/main" id="{E086C2D8-F6B3-4D42-B47C-272864F1B8BC}"/>
              </a:ext>
            </a:extLst>
          </p:cNvPr>
          <p:cNvSpPr>
            <a:spLocks noGrp="1"/>
          </p:cNvSpPr>
          <p:nvPr>
            <p:ph type="body" sz="quarter" idx="3"/>
          </p:nvPr>
        </p:nvSpPr>
        <p:spPr/>
        <p:txBody>
          <a:bodyPr/>
          <a:lstStyle/>
          <a:p>
            <a:r>
              <a:rPr lang="en-GB" sz="2400" b="1" dirty="0"/>
              <a:t>Many weak learners</a:t>
            </a:r>
          </a:p>
        </p:txBody>
      </p:sp>
      <p:sp>
        <p:nvSpPr>
          <p:cNvPr id="6" name="Content Placeholder 5">
            <a:extLst>
              <a:ext uri="{FF2B5EF4-FFF2-40B4-BE49-F238E27FC236}">
                <a16:creationId xmlns:a16="http://schemas.microsoft.com/office/drawing/2014/main" id="{BA45326A-3B3D-4965-AF77-BBCF60710C7E}"/>
              </a:ext>
            </a:extLst>
          </p:cNvPr>
          <p:cNvSpPr>
            <a:spLocks noGrp="1"/>
          </p:cNvSpPr>
          <p:nvPr>
            <p:ph sz="quarter" idx="4"/>
          </p:nvPr>
        </p:nvSpPr>
        <p:spPr/>
        <p:txBody>
          <a:bodyPr/>
          <a:lstStyle/>
          <a:p>
            <a:r>
              <a:rPr lang="en-GB" dirty="0"/>
              <a:t>Easy to build</a:t>
            </a:r>
          </a:p>
          <a:p>
            <a:r>
              <a:rPr lang="en-GB" dirty="0"/>
              <a:t>Each learner is barely better than guessing</a:t>
            </a:r>
          </a:p>
          <a:p>
            <a:r>
              <a:rPr lang="en-GB" dirty="0"/>
              <a:t>Generality</a:t>
            </a:r>
          </a:p>
          <a:p>
            <a:endParaRPr lang="en-GB" dirty="0"/>
          </a:p>
        </p:txBody>
      </p:sp>
      <p:pic>
        <p:nvPicPr>
          <p:cNvPr id="8" name="Picture 7" descr="A picture containing dark&#10;&#10;Description automatically generated">
            <a:extLst>
              <a:ext uri="{FF2B5EF4-FFF2-40B4-BE49-F238E27FC236}">
                <a16:creationId xmlns:a16="http://schemas.microsoft.com/office/drawing/2014/main" id="{58CDC985-B7E4-42EA-A570-01D271F15D17}"/>
              </a:ext>
            </a:extLst>
          </p:cNvPr>
          <p:cNvPicPr>
            <a:picLocks noChangeAspect="1"/>
          </p:cNvPicPr>
          <p:nvPr/>
        </p:nvPicPr>
        <p:blipFill>
          <a:blip r:embed="rId3"/>
          <a:stretch>
            <a:fillRect/>
          </a:stretch>
        </p:blipFill>
        <p:spPr>
          <a:xfrm>
            <a:off x="209020" y="2708365"/>
            <a:ext cx="5736455" cy="2847885"/>
          </a:xfrm>
          <a:prstGeom prst="rect">
            <a:avLst/>
          </a:prstGeom>
        </p:spPr>
      </p:pic>
      <p:pic>
        <p:nvPicPr>
          <p:cNvPr id="10" name="Picture 9" descr="A large crowd of people&#10;&#10;Description automatically generated with medium confidence">
            <a:extLst>
              <a:ext uri="{FF2B5EF4-FFF2-40B4-BE49-F238E27FC236}">
                <a16:creationId xmlns:a16="http://schemas.microsoft.com/office/drawing/2014/main" id="{7C3B34EF-4F81-4F33-A64A-2F15C8FAB55F}"/>
              </a:ext>
            </a:extLst>
          </p:cNvPr>
          <p:cNvPicPr>
            <a:picLocks noChangeAspect="1"/>
          </p:cNvPicPr>
          <p:nvPr/>
        </p:nvPicPr>
        <p:blipFill>
          <a:blip r:embed="rId4"/>
          <a:stretch>
            <a:fillRect/>
          </a:stretch>
        </p:blipFill>
        <p:spPr>
          <a:xfrm>
            <a:off x="6246522" y="2926052"/>
            <a:ext cx="5286375" cy="3333750"/>
          </a:xfrm>
          <a:prstGeom prst="rect">
            <a:avLst/>
          </a:prstGeom>
        </p:spPr>
      </p:pic>
      <p:sp>
        <p:nvSpPr>
          <p:cNvPr id="11" name="TextBox 10">
            <a:extLst>
              <a:ext uri="{FF2B5EF4-FFF2-40B4-BE49-F238E27FC236}">
                <a16:creationId xmlns:a16="http://schemas.microsoft.com/office/drawing/2014/main" id="{6E229FB4-7F4F-4210-9EB8-002C4BD778D7}"/>
              </a:ext>
            </a:extLst>
          </p:cNvPr>
          <p:cNvSpPr txBox="1"/>
          <p:nvPr/>
        </p:nvSpPr>
        <p:spPr>
          <a:xfrm>
            <a:off x="155275" y="6547449"/>
            <a:ext cx="5132717" cy="215444"/>
          </a:xfrm>
          <a:prstGeom prst="rect">
            <a:avLst/>
          </a:prstGeom>
          <a:noFill/>
        </p:spPr>
        <p:txBody>
          <a:bodyPr wrap="square" rtlCol="0">
            <a:spAutoFit/>
          </a:bodyPr>
          <a:lstStyle/>
          <a:p>
            <a:r>
              <a:rPr lang="en-GB" sz="800" dirty="0">
                <a:solidFill>
                  <a:schemeClr val="tx2">
                    <a:lumMod val="60000"/>
                    <a:lumOff val="40000"/>
                  </a:schemeClr>
                </a:solidFill>
              </a:rPr>
              <a:t>The Incredible Hulk. Avengers: Endgame</a:t>
            </a:r>
          </a:p>
        </p:txBody>
      </p:sp>
      <p:sp>
        <p:nvSpPr>
          <p:cNvPr id="12" name="TextBox 11">
            <a:extLst>
              <a:ext uri="{FF2B5EF4-FFF2-40B4-BE49-F238E27FC236}">
                <a16:creationId xmlns:a16="http://schemas.microsoft.com/office/drawing/2014/main" id="{0BEADA95-4375-453C-BDE4-85A69842DECA}"/>
              </a:ext>
            </a:extLst>
          </p:cNvPr>
          <p:cNvSpPr txBox="1"/>
          <p:nvPr/>
        </p:nvSpPr>
        <p:spPr>
          <a:xfrm>
            <a:off x="8237607" y="6547449"/>
            <a:ext cx="3295290" cy="215444"/>
          </a:xfrm>
          <a:prstGeom prst="rect">
            <a:avLst/>
          </a:prstGeom>
          <a:noFill/>
        </p:spPr>
        <p:txBody>
          <a:bodyPr wrap="square" rtlCol="0">
            <a:spAutoFit/>
          </a:bodyPr>
          <a:lstStyle/>
          <a:p>
            <a:pPr algn="r"/>
            <a:r>
              <a:rPr lang="en-GB" sz="800" dirty="0">
                <a:solidFill>
                  <a:schemeClr val="tx2">
                    <a:lumMod val="60000"/>
                    <a:lumOff val="40000"/>
                  </a:schemeClr>
                </a:solidFill>
              </a:rPr>
              <a:t>V For Vendetta</a:t>
            </a:r>
          </a:p>
        </p:txBody>
      </p:sp>
    </p:spTree>
    <p:extLst>
      <p:ext uri="{BB962C8B-B14F-4D97-AF65-F5344CB8AC3E}">
        <p14:creationId xmlns:p14="http://schemas.microsoft.com/office/powerpoint/2010/main" val="2210846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11">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35" name="Rectangle 13">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36" name="Rectangle 15">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37" name="Rectangle 17">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19">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39" name="Rectangle 21">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40" name="Rectangle 23">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41" name="Rectangle 25">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2" name="Title 1">
            <a:extLst>
              <a:ext uri="{FF2B5EF4-FFF2-40B4-BE49-F238E27FC236}">
                <a16:creationId xmlns:a16="http://schemas.microsoft.com/office/drawing/2014/main" id="{F39A0699-D456-468D-A924-DDEA3CFF3939}"/>
              </a:ext>
            </a:extLst>
          </p:cNvPr>
          <p:cNvSpPr>
            <a:spLocks noGrp="1"/>
          </p:cNvSpPr>
          <p:nvPr>
            <p:ph type="title"/>
          </p:nvPr>
        </p:nvSpPr>
        <p:spPr>
          <a:xfrm>
            <a:off x="601255" y="702155"/>
            <a:ext cx="3409783" cy="1300365"/>
          </a:xfrm>
        </p:spPr>
        <p:txBody>
          <a:bodyPr vert="horz" lIns="91440" tIns="45720" rIns="91440" bIns="45720" rtlCol="0" anchor="b">
            <a:normAutofit/>
          </a:bodyPr>
          <a:lstStyle/>
          <a:p>
            <a:r>
              <a:rPr lang="en-US" sz="2800" dirty="0"/>
              <a:t>Decision tree</a:t>
            </a:r>
          </a:p>
        </p:txBody>
      </p:sp>
      <p:sp>
        <p:nvSpPr>
          <p:cNvPr id="5" name="Text Placeholder 4">
            <a:extLst>
              <a:ext uri="{FF2B5EF4-FFF2-40B4-BE49-F238E27FC236}">
                <a16:creationId xmlns:a16="http://schemas.microsoft.com/office/drawing/2014/main" id="{08B54691-B9EC-4C6F-BAF7-6CB331D98866}"/>
              </a:ext>
            </a:extLst>
          </p:cNvPr>
          <p:cNvSpPr>
            <a:spLocks noGrp="1"/>
          </p:cNvSpPr>
          <p:nvPr>
            <p:ph type="body" sz="half" idx="2"/>
          </p:nvPr>
        </p:nvSpPr>
        <p:spPr>
          <a:xfrm>
            <a:off x="601255" y="2177142"/>
            <a:ext cx="3409782" cy="3823607"/>
          </a:xfrm>
        </p:spPr>
        <p:txBody>
          <a:bodyPr vert="horz" lIns="91440" tIns="45720" rIns="91440" bIns="45720" rtlCol="0" anchor="ctr">
            <a:normAutofit/>
          </a:bodyPr>
          <a:lstStyle/>
          <a:p>
            <a:pPr marL="285750" indent="-285750">
              <a:buFont typeface="Wingdings" panose="05000000000000000000" pitchFamily="2" charset="2"/>
              <a:buChar char="§"/>
            </a:pPr>
            <a:r>
              <a:rPr lang="en-US" dirty="0"/>
              <a:t>Most common weak learner</a:t>
            </a:r>
          </a:p>
          <a:p>
            <a:pPr marL="285750" indent="-285750">
              <a:buFont typeface="Wingdings" panose="05000000000000000000" pitchFamily="2" charset="2"/>
              <a:buChar char="§"/>
            </a:pPr>
            <a:r>
              <a:rPr lang="en-US" dirty="0"/>
              <a:t>Each node defines a question</a:t>
            </a:r>
          </a:p>
          <a:p>
            <a:pPr marL="285750" indent="-285750">
              <a:buFont typeface="Wingdings" panose="05000000000000000000" pitchFamily="2" charset="2"/>
              <a:buChar char="§"/>
            </a:pPr>
            <a:r>
              <a:rPr lang="en-US" dirty="0"/>
              <a:t>Variables can be Boolean, categories, or numeric ranges</a:t>
            </a:r>
          </a:p>
          <a:p>
            <a:pPr marL="285750" indent="-285750">
              <a:buFont typeface="Wingdings" panose="05000000000000000000" pitchFamily="2" charset="2"/>
              <a:buChar char="§"/>
            </a:pPr>
            <a:r>
              <a:rPr lang="en-US" dirty="0"/>
              <a:t>Most critical question first, less important questions follow</a:t>
            </a:r>
          </a:p>
          <a:p>
            <a:pPr marL="285750" indent="-285750">
              <a:buFont typeface="Wingdings" panose="05000000000000000000" pitchFamily="2" charset="2"/>
              <a:buChar char="§"/>
            </a:pPr>
            <a:endParaRPr lang="en-US" dirty="0"/>
          </a:p>
        </p:txBody>
      </p:sp>
      <p:pic>
        <p:nvPicPr>
          <p:cNvPr id="7" name="Content Placeholder 6" descr="Diagram&#10;&#10;Description automatically generated">
            <a:extLst>
              <a:ext uri="{FF2B5EF4-FFF2-40B4-BE49-F238E27FC236}">
                <a16:creationId xmlns:a16="http://schemas.microsoft.com/office/drawing/2014/main" id="{00CC14D8-64EF-4E31-A97A-CD5BEA7F89E2}"/>
              </a:ext>
            </a:extLst>
          </p:cNvPr>
          <p:cNvPicPr>
            <a:picLocks noGrp="1" noChangeAspect="1"/>
          </p:cNvPicPr>
          <p:nvPr>
            <p:ph idx="1"/>
          </p:nvPr>
        </p:nvPicPr>
        <p:blipFill>
          <a:blip r:embed="rId3"/>
          <a:stretch>
            <a:fillRect/>
          </a:stretch>
        </p:blipFill>
        <p:spPr>
          <a:xfrm>
            <a:off x="4334419" y="1390650"/>
            <a:ext cx="7602761" cy="4200525"/>
          </a:xfrm>
          <a:prstGeom prst="rect">
            <a:avLst/>
          </a:prstGeom>
        </p:spPr>
      </p:pic>
      <p:sp>
        <p:nvSpPr>
          <p:cNvPr id="8" name="TextBox 7">
            <a:extLst>
              <a:ext uri="{FF2B5EF4-FFF2-40B4-BE49-F238E27FC236}">
                <a16:creationId xmlns:a16="http://schemas.microsoft.com/office/drawing/2014/main" id="{D05733B2-9717-4938-BCE7-7AD4E7EB3515}"/>
              </a:ext>
            </a:extLst>
          </p:cNvPr>
          <p:cNvSpPr txBox="1"/>
          <p:nvPr/>
        </p:nvSpPr>
        <p:spPr>
          <a:xfrm>
            <a:off x="4737463" y="6453051"/>
            <a:ext cx="7199717" cy="215444"/>
          </a:xfrm>
          <a:prstGeom prst="rect">
            <a:avLst/>
          </a:prstGeom>
          <a:noFill/>
        </p:spPr>
        <p:txBody>
          <a:bodyPr wrap="square" rtlCol="0">
            <a:spAutoFit/>
          </a:bodyPr>
          <a:lstStyle/>
          <a:p>
            <a:pPr algn="r"/>
            <a:r>
              <a:rPr lang="en-GB" sz="800" dirty="0">
                <a:solidFill>
                  <a:schemeClr val="bg2">
                    <a:lumMod val="60000"/>
                    <a:lumOff val="40000"/>
                  </a:schemeClr>
                </a:solidFill>
              </a:rPr>
              <a:t>https://medium.datadriveninvestor.com/decision-trees-lesson-101-f00dad6cba21</a:t>
            </a:r>
          </a:p>
        </p:txBody>
      </p:sp>
    </p:spTree>
    <p:extLst>
      <p:ext uri="{BB962C8B-B14F-4D97-AF65-F5344CB8AC3E}">
        <p14:creationId xmlns:p14="http://schemas.microsoft.com/office/powerpoint/2010/main" val="224145857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A0699-D456-468D-A924-DDEA3CFF3939}"/>
              </a:ext>
            </a:extLst>
          </p:cNvPr>
          <p:cNvSpPr>
            <a:spLocks noGrp="1"/>
          </p:cNvSpPr>
          <p:nvPr>
            <p:ph type="title"/>
          </p:nvPr>
        </p:nvSpPr>
        <p:spPr>
          <a:xfrm>
            <a:off x="601255" y="702155"/>
            <a:ext cx="3409783" cy="1300365"/>
          </a:xfrm>
        </p:spPr>
        <p:txBody>
          <a:bodyPr vert="horz" lIns="91440" tIns="45720" rIns="91440" bIns="45720" rtlCol="0" anchor="b">
            <a:normAutofit/>
          </a:bodyPr>
          <a:lstStyle/>
          <a:p>
            <a:r>
              <a:rPr lang="en-US" sz="2800" dirty="0"/>
              <a:t>Decision stump</a:t>
            </a:r>
          </a:p>
        </p:txBody>
      </p:sp>
      <p:sp>
        <p:nvSpPr>
          <p:cNvPr id="5" name="Text Placeholder 4">
            <a:extLst>
              <a:ext uri="{FF2B5EF4-FFF2-40B4-BE49-F238E27FC236}">
                <a16:creationId xmlns:a16="http://schemas.microsoft.com/office/drawing/2014/main" id="{08B54691-B9EC-4C6F-BAF7-6CB331D98866}"/>
              </a:ext>
            </a:extLst>
          </p:cNvPr>
          <p:cNvSpPr>
            <a:spLocks noGrp="1"/>
          </p:cNvSpPr>
          <p:nvPr>
            <p:ph type="body" sz="half" idx="2"/>
          </p:nvPr>
        </p:nvSpPr>
        <p:spPr>
          <a:xfrm>
            <a:off x="601255" y="2177142"/>
            <a:ext cx="3409782" cy="3823607"/>
          </a:xfrm>
        </p:spPr>
        <p:txBody>
          <a:bodyPr vert="horz" lIns="91440" tIns="45720" rIns="91440" bIns="45720" rtlCol="0" anchor="ctr">
            <a:normAutofit/>
          </a:bodyPr>
          <a:lstStyle/>
          <a:p>
            <a:pPr marL="285750" indent="-285750">
              <a:buFont typeface="Wingdings" panose="05000000000000000000" pitchFamily="2" charset="2"/>
              <a:buChar char="§"/>
            </a:pPr>
            <a:r>
              <a:rPr lang="en-US" dirty="0"/>
              <a:t>Very weak learner (~51%)</a:t>
            </a:r>
          </a:p>
          <a:p>
            <a:pPr marL="285750" indent="-285750">
              <a:buFont typeface="Wingdings" panose="05000000000000000000" pitchFamily="2" charset="2"/>
              <a:buChar char="§"/>
            </a:pPr>
            <a:r>
              <a:rPr lang="en-US" dirty="0"/>
              <a:t>Only most critical question considered</a:t>
            </a:r>
          </a:p>
        </p:txBody>
      </p:sp>
      <p:pic>
        <p:nvPicPr>
          <p:cNvPr id="7" name="Content Placeholder 6">
            <a:extLst>
              <a:ext uri="{FF2B5EF4-FFF2-40B4-BE49-F238E27FC236}">
                <a16:creationId xmlns:a16="http://schemas.microsoft.com/office/drawing/2014/main" id="{00CC14D8-64EF-4E31-A97A-CD5BEA7F89E2}"/>
              </a:ext>
            </a:extLst>
          </p:cNvPr>
          <p:cNvPicPr>
            <a:picLocks noGrp="1" noChangeAspect="1"/>
          </p:cNvPicPr>
          <p:nvPr>
            <p:ph idx="1"/>
          </p:nvPr>
        </p:nvPicPr>
        <p:blipFill>
          <a:blip r:embed="rId3"/>
          <a:srcRect/>
          <a:stretch/>
        </p:blipFill>
        <p:spPr>
          <a:xfrm>
            <a:off x="4334419" y="1392007"/>
            <a:ext cx="7602761" cy="4197810"/>
          </a:xfrm>
          <a:prstGeom prst="rect">
            <a:avLst/>
          </a:prstGeom>
        </p:spPr>
      </p:pic>
      <p:sp>
        <p:nvSpPr>
          <p:cNvPr id="8" name="TextBox 7">
            <a:extLst>
              <a:ext uri="{FF2B5EF4-FFF2-40B4-BE49-F238E27FC236}">
                <a16:creationId xmlns:a16="http://schemas.microsoft.com/office/drawing/2014/main" id="{D05733B2-9717-4938-BCE7-7AD4E7EB3515}"/>
              </a:ext>
            </a:extLst>
          </p:cNvPr>
          <p:cNvSpPr txBox="1"/>
          <p:nvPr/>
        </p:nvSpPr>
        <p:spPr>
          <a:xfrm>
            <a:off x="4737463" y="6453051"/>
            <a:ext cx="7199717" cy="215444"/>
          </a:xfrm>
          <a:prstGeom prst="rect">
            <a:avLst/>
          </a:prstGeom>
          <a:noFill/>
        </p:spPr>
        <p:txBody>
          <a:bodyPr wrap="square" rtlCol="0">
            <a:spAutoFit/>
          </a:bodyPr>
          <a:lstStyle/>
          <a:p>
            <a:pPr algn="r"/>
            <a:r>
              <a:rPr lang="en-GB" sz="800" dirty="0">
                <a:solidFill>
                  <a:schemeClr val="bg2">
                    <a:lumMod val="60000"/>
                    <a:lumOff val="40000"/>
                  </a:schemeClr>
                </a:solidFill>
              </a:rPr>
              <a:t>https://medium.datadriveninvestor.com/decision-trees-lesson-101-f00dad6cba21</a:t>
            </a:r>
          </a:p>
        </p:txBody>
      </p:sp>
    </p:spTree>
    <p:extLst>
      <p:ext uri="{BB962C8B-B14F-4D97-AF65-F5344CB8AC3E}">
        <p14:creationId xmlns:p14="http://schemas.microsoft.com/office/powerpoint/2010/main" val="958940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3" name="Rectangle 12">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5" name="Rectangle 14">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17" name="Rectangle 16">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2" name="Title 1">
            <a:extLst>
              <a:ext uri="{FF2B5EF4-FFF2-40B4-BE49-F238E27FC236}">
                <a16:creationId xmlns:a16="http://schemas.microsoft.com/office/drawing/2014/main" id="{F5DA38E0-2354-4BA5-8FD5-A6144291B002}"/>
              </a:ext>
            </a:extLst>
          </p:cNvPr>
          <p:cNvSpPr>
            <a:spLocks noGrp="1"/>
          </p:cNvSpPr>
          <p:nvPr>
            <p:ph type="title"/>
          </p:nvPr>
        </p:nvSpPr>
        <p:spPr>
          <a:xfrm>
            <a:off x="672280" y="944752"/>
            <a:ext cx="3259016" cy="1462692"/>
          </a:xfrm>
        </p:spPr>
        <p:txBody>
          <a:bodyPr vert="horz" lIns="91440" tIns="45720" rIns="91440" bIns="45720" rtlCol="0" anchor="b">
            <a:normAutofit/>
          </a:bodyPr>
          <a:lstStyle/>
          <a:p>
            <a:r>
              <a:rPr lang="en-US" sz="2800" dirty="0"/>
              <a:t>AdaBoost</a:t>
            </a:r>
            <a:endParaRPr lang="en-US" sz="2800" b="0" kern="1200" cap="all" dirty="0">
              <a:latin typeface="+mj-lt"/>
              <a:ea typeface="+mj-ea"/>
              <a:cs typeface="+mj-cs"/>
            </a:endParaRPr>
          </a:p>
        </p:txBody>
      </p:sp>
      <p:sp>
        <p:nvSpPr>
          <p:cNvPr id="21" name="Rectangle 20">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23" name="Rectangle 22">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5" name="Rectangle 24">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SA"/>
          </a:p>
        </p:txBody>
      </p:sp>
      <p:sp>
        <p:nvSpPr>
          <p:cNvPr id="4" name="Text Placeholder 3">
            <a:extLst>
              <a:ext uri="{FF2B5EF4-FFF2-40B4-BE49-F238E27FC236}">
                <a16:creationId xmlns:a16="http://schemas.microsoft.com/office/drawing/2014/main" id="{D20CCC3B-8BB6-43A0-B21A-56BED1CB6719}"/>
              </a:ext>
            </a:extLst>
          </p:cNvPr>
          <p:cNvSpPr>
            <a:spLocks noGrp="1"/>
          </p:cNvSpPr>
          <p:nvPr>
            <p:ph type="body" sz="half" idx="2"/>
          </p:nvPr>
        </p:nvSpPr>
        <p:spPr>
          <a:xfrm>
            <a:off x="671513" y="2536031"/>
            <a:ext cx="3123783" cy="3671936"/>
          </a:xfrm>
        </p:spPr>
        <p:txBody>
          <a:bodyPr vert="horz" lIns="91440" tIns="45720" rIns="91440" bIns="45720" rtlCol="0" anchor="t">
            <a:normAutofit lnSpcReduction="10000"/>
          </a:bodyPr>
          <a:lstStyle/>
          <a:p>
            <a:pPr marL="285750" indent="-285750">
              <a:buFont typeface="Wingdings" panose="05000000000000000000" pitchFamily="2" charset="2"/>
              <a:buChar char="§"/>
            </a:pPr>
            <a:r>
              <a:rPr lang="en-US" dirty="0"/>
              <a:t>Ensemble of decision tree stumps</a:t>
            </a:r>
          </a:p>
          <a:p>
            <a:pPr marL="285750" indent="-285750">
              <a:buFont typeface="Wingdings" panose="05000000000000000000" pitchFamily="2" charset="2"/>
              <a:buChar char="§"/>
            </a:pPr>
            <a:r>
              <a:rPr lang="en-US" dirty="0"/>
              <a:t>Each tree gets different variables</a:t>
            </a:r>
          </a:p>
          <a:p>
            <a:pPr marL="285750" indent="-285750">
              <a:buFont typeface="Wingdings" panose="05000000000000000000" pitchFamily="2" charset="2"/>
              <a:buChar char="§"/>
            </a:pPr>
            <a:r>
              <a:rPr lang="en-US" dirty="0"/>
              <a:t>One decision</a:t>
            </a:r>
          </a:p>
          <a:p>
            <a:pPr marL="285750" indent="-285750">
              <a:buFont typeface="Wingdings" panose="05000000000000000000" pitchFamily="2" charset="2"/>
              <a:buChar char="§"/>
            </a:pPr>
            <a:r>
              <a:rPr lang="en-US" dirty="0"/>
              <a:t>Two leaves</a:t>
            </a:r>
          </a:p>
          <a:p>
            <a:pPr marL="285750" indent="-285750">
              <a:buFont typeface="Wingdings" panose="05000000000000000000" pitchFamily="2" charset="2"/>
              <a:buChar char="§"/>
            </a:pPr>
            <a:r>
              <a:rPr lang="en-US" b="1" dirty="0">
                <a:solidFill>
                  <a:srgbClr val="FFC000"/>
                </a:solidFill>
              </a:rPr>
              <a:t>Iterative</a:t>
            </a:r>
          </a:p>
          <a:p>
            <a:pPr marL="285750" indent="-285750">
              <a:buFont typeface="Wingdings" panose="05000000000000000000" pitchFamily="2" charset="2"/>
              <a:buChar char="§"/>
            </a:pPr>
            <a:r>
              <a:rPr lang="en-US" dirty="0"/>
              <a:t>Example of ‘boosting’</a:t>
            </a:r>
          </a:p>
          <a:p>
            <a:pPr algn="ctr"/>
            <a:r>
              <a:rPr lang="en-US" sz="2400" dirty="0">
                <a:latin typeface="+mj-lt"/>
              </a:rPr>
              <a:t>Effectively </a:t>
            </a:r>
            <a:br>
              <a:rPr lang="en-US" sz="2400" dirty="0">
                <a:latin typeface="+mj-lt"/>
              </a:rPr>
            </a:br>
            <a:r>
              <a:rPr lang="en-US" sz="2400" dirty="0">
                <a:latin typeface="+mj-lt"/>
              </a:rPr>
              <a:t>a forest of stumps</a:t>
            </a:r>
          </a:p>
        </p:txBody>
      </p:sp>
      <p:pic>
        <p:nvPicPr>
          <p:cNvPr id="6" name="Content Placeholder 5" descr="A picture containing outdoor, ground, building, field&#10;&#10;Description automatically generated">
            <a:extLst>
              <a:ext uri="{FF2B5EF4-FFF2-40B4-BE49-F238E27FC236}">
                <a16:creationId xmlns:a16="http://schemas.microsoft.com/office/drawing/2014/main" id="{69E36603-4019-48A1-BDBB-4FA4CEF25949}"/>
              </a:ext>
            </a:extLst>
          </p:cNvPr>
          <p:cNvPicPr>
            <a:picLocks noGrp="1" noChangeAspect="1"/>
          </p:cNvPicPr>
          <p:nvPr>
            <p:ph idx="1"/>
          </p:nvPr>
        </p:nvPicPr>
        <p:blipFill rotWithShape="1">
          <a:blip r:embed="rId3"/>
          <a:srcRect l="11736" r="1102" b="1"/>
          <a:stretch/>
        </p:blipFill>
        <p:spPr>
          <a:xfrm>
            <a:off x="4241830" y="601200"/>
            <a:ext cx="7503636" cy="5789365"/>
          </a:xfrm>
          <a:prstGeom prst="rect">
            <a:avLst/>
          </a:prstGeom>
        </p:spPr>
      </p:pic>
      <p:sp>
        <p:nvSpPr>
          <p:cNvPr id="16" name="TextBox 15">
            <a:extLst>
              <a:ext uri="{FF2B5EF4-FFF2-40B4-BE49-F238E27FC236}">
                <a16:creationId xmlns:a16="http://schemas.microsoft.com/office/drawing/2014/main" id="{31DB1B1C-2E80-4677-BCAA-C34B846599B2}"/>
              </a:ext>
            </a:extLst>
          </p:cNvPr>
          <p:cNvSpPr txBox="1"/>
          <p:nvPr/>
        </p:nvSpPr>
        <p:spPr>
          <a:xfrm>
            <a:off x="7344916" y="6536526"/>
            <a:ext cx="4400550" cy="215444"/>
          </a:xfrm>
          <a:prstGeom prst="rect">
            <a:avLst/>
          </a:prstGeom>
          <a:noFill/>
        </p:spPr>
        <p:txBody>
          <a:bodyPr wrap="square" rtlCol="0">
            <a:spAutoFit/>
          </a:bodyPr>
          <a:lstStyle/>
          <a:p>
            <a:pPr algn="r"/>
            <a:r>
              <a:rPr lang="en-GB" sz="800" dirty="0">
                <a:solidFill>
                  <a:schemeClr val="bg2">
                    <a:lumMod val="60000"/>
                    <a:lumOff val="40000"/>
                  </a:schemeClr>
                </a:solidFill>
              </a:rPr>
              <a:t>https://www.conserve-energy-future.com/causes-effects-solutions-of-deforestation.php</a:t>
            </a:r>
          </a:p>
        </p:txBody>
      </p:sp>
    </p:spTree>
    <p:extLst>
      <p:ext uri="{BB962C8B-B14F-4D97-AF65-F5344CB8AC3E}">
        <p14:creationId xmlns:p14="http://schemas.microsoft.com/office/powerpoint/2010/main" val="61144309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picture containing person, indoor, sitting, eating&#10;&#10;Description automatically generated">
            <a:extLst>
              <a:ext uri="{FF2B5EF4-FFF2-40B4-BE49-F238E27FC236}">
                <a16:creationId xmlns:a16="http://schemas.microsoft.com/office/drawing/2014/main" id="{DE9435C5-3D90-4971-94E2-09503DD47C96}"/>
              </a:ext>
            </a:extLst>
          </p:cNvPr>
          <p:cNvPicPr>
            <a:picLocks noChangeAspect="1"/>
          </p:cNvPicPr>
          <p:nvPr/>
        </p:nvPicPr>
        <p:blipFill>
          <a:blip r:embed="rId4"/>
          <a:stretch>
            <a:fillRect/>
          </a:stretch>
        </p:blipFill>
        <p:spPr>
          <a:xfrm>
            <a:off x="6687707" y="3302494"/>
            <a:ext cx="5726236" cy="3555505"/>
          </a:xfrm>
          <a:prstGeom prst="rect">
            <a:avLst/>
          </a:prstGeom>
        </p:spPr>
      </p:pic>
      <p:pic>
        <p:nvPicPr>
          <p:cNvPr id="20" name="Picture 19" descr="A picture containing outdoor, person, water&#10;&#10;Description automatically generated">
            <a:extLst>
              <a:ext uri="{FF2B5EF4-FFF2-40B4-BE49-F238E27FC236}">
                <a16:creationId xmlns:a16="http://schemas.microsoft.com/office/drawing/2014/main" id="{85B56DBF-46BA-4BBA-9F35-3C26912F0BEE}"/>
              </a:ext>
            </a:extLst>
          </p:cNvPr>
          <p:cNvPicPr>
            <a:picLocks noChangeAspect="1"/>
          </p:cNvPicPr>
          <p:nvPr/>
        </p:nvPicPr>
        <p:blipFill>
          <a:blip r:embed="rId5"/>
          <a:stretch>
            <a:fillRect/>
          </a:stretch>
        </p:blipFill>
        <p:spPr>
          <a:xfrm>
            <a:off x="6795231" y="0"/>
            <a:ext cx="5871100" cy="3302494"/>
          </a:xfrm>
          <a:prstGeom prst="rect">
            <a:avLst/>
          </a:prstGeom>
        </p:spPr>
      </p:pic>
      <p:pic>
        <p:nvPicPr>
          <p:cNvPr id="10" name="Picture 9" descr="A person wearing a hat&#10;&#10;Description automatically generated with low confidence">
            <a:extLst>
              <a:ext uri="{FF2B5EF4-FFF2-40B4-BE49-F238E27FC236}">
                <a16:creationId xmlns:a16="http://schemas.microsoft.com/office/drawing/2014/main" id="{0F7DE0E2-69FC-4EDC-ACF9-C93209CEDA95}"/>
              </a:ext>
            </a:extLst>
          </p:cNvPr>
          <p:cNvPicPr>
            <a:picLocks noChangeAspect="1"/>
          </p:cNvPicPr>
          <p:nvPr/>
        </p:nvPicPr>
        <p:blipFill>
          <a:blip r:embed="rId6"/>
          <a:stretch>
            <a:fillRect/>
          </a:stretch>
        </p:blipFill>
        <p:spPr>
          <a:xfrm>
            <a:off x="-1433889" y="0"/>
            <a:ext cx="4624279" cy="2601157"/>
          </a:xfrm>
          <a:prstGeom prst="rect">
            <a:avLst/>
          </a:prstGeom>
        </p:spPr>
      </p:pic>
      <p:pic>
        <p:nvPicPr>
          <p:cNvPr id="22" name="Picture 21" descr="A picture containing tree, outdoor, ground, grass&#10;&#10;Description automatically generated">
            <a:extLst>
              <a:ext uri="{FF2B5EF4-FFF2-40B4-BE49-F238E27FC236}">
                <a16:creationId xmlns:a16="http://schemas.microsoft.com/office/drawing/2014/main" id="{DDE92A90-B362-4941-8B36-8985138DBEE4}"/>
              </a:ext>
            </a:extLst>
          </p:cNvPr>
          <p:cNvPicPr>
            <a:picLocks noChangeAspect="1"/>
          </p:cNvPicPr>
          <p:nvPr/>
        </p:nvPicPr>
        <p:blipFill>
          <a:blip r:embed="rId7"/>
          <a:stretch>
            <a:fillRect/>
          </a:stretch>
        </p:blipFill>
        <p:spPr>
          <a:xfrm>
            <a:off x="-13204" y="2599315"/>
            <a:ext cx="2862935" cy="4261113"/>
          </a:xfrm>
          <a:prstGeom prst="rect">
            <a:avLst/>
          </a:prstGeom>
        </p:spPr>
      </p:pic>
      <p:pic>
        <p:nvPicPr>
          <p:cNvPr id="8" name="Picture 7" descr="A person sitting on a bench&#10;&#10;Description automatically generated">
            <a:extLst>
              <a:ext uri="{FF2B5EF4-FFF2-40B4-BE49-F238E27FC236}">
                <a16:creationId xmlns:a16="http://schemas.microsoft.com/office/drawing/2014/main" id="{24C7828C-E7DE-4495-97DC-9809655DA695}"/>
              </a:ext>
            </a:extLst>
          </p:cNvPr>
          <p:cNvPicPr>
            <a:picLocks noChangeAspect="1"/>
          </p:cNvPicPr>
          <p:nvPr/>
        </p:nvPicPr>
        <p:blipFill>
          <a:blip r:embed="rId8"/>
          <a:stretch>
            <a:fillRect/>
          </a:stretch>
        </p:blipFill>
        <p:spPr>
          <a:xfrm>
            <a:off x="2849730" y="-2"/>
            <a:ext cx="5139485" cy="6858001"/>
          </a:xfrm>
          <a:prstGeom prst="rect">
            <a:avLst/>
          </a:prstGeom>
        </p:spPr>
      </p:pic>
      <p:pic>
        <p:nvPicPr>
          <p:cNvPr id="6" name="Picture 5" descr="A person in a suit&#10;&#10;Description automatically generated with medium confidence">
            <a:extLst>
              <a:ext uri="{FF2B5EF4-FFF2-40B4-BE49-F238E27FC236}">
                <a16:creationId xmlns:a16="http://schemas.microsoft.com/office/drawing/2014/main" id="{72DAE15E-8035-4AF7-A2DE-F16341D1C1D1}"/>
              </a:ext>
            </a:extLst>
          </p:cNvPr>
          <p:cNvPicPr>
            <a:picLocks noChangeAspect="1"/>
          </p:cNvPicPr>
          <p:nvPr/>
        </p:nvPicPr>
        <p:blipFill>
          <a:blip r:embed="rId9"/>
          <a:stretch>
            <a:fillRect/>
          </a:stretch>
        </p:blipFill>
        <p:spPr>
          <a:xfrm>
            <a:off x="-13204" y="-2433"/>
            <a:ext cx="12413943" cy="6860432"/>
          </a:xfrm>
          <a:prstGeom prst="rect">
            <a:avLst/>
          </a:prstGeom>
        </p:spPr>
      </p:pic>
      <p:sp>
        <p:nvSpPr>
          <p:cNvPr id="24" name="TextBox 23">
            <a:extLst>
              <a:ext uri="{FF2B5EF4-FFF2-40B4-BE49-F238E27FC236}">
                <a16:creationId xmlns:a16="http://schemas.microsoft.com/office/drawing/2014/main" id="{6C8CF167-8D04-4229-AA0C-5A4930C00E6D}"/>
              </a:ext>
            </a:extLst>
          </p:cNvPr>
          <p:cNvSpPr txBox="1"/>
          <p:nvPr/>
        </p:nvSpPr>
        <p:spPr>
          <a:xfrm>
            <a:off x="4737463" y="6453051"/>
            <a:ext cx="7199717" cy="215444"/>
          </a:xfrm>
          <a:prstGeom prst="rect">
            <a:avLst/>
          </a:prstGeom>
          <a:noFill/>
        </p:spPr>
        <p:txBody>
          <a:bodyPr wrap="square" rtlCol="0">
            <a:spAutoFit/>
          </a:bodyPr>
          <a:lstStyle/>
          <a:p>
            <a:pPr algn="r"/>
            <a:r>
              <a:rPr lang="en-GB" sz="800" dirty="0">
                <a:solidFill>
                  <a:schemeClr val="tx1">
                    <a:lumMod val="75000"/>
                    <a:lumOff val="25000"/>
                  </a:schemeClr>
                </a:solidFill>
              </a:rPr>
              <a:t>Forrest Gump</a:t>
            </a:r>
          </a:p>
        </p:txBody>
      </p:sp>
      <p:sp>
        <p:nvSpPr>
          <p:cNvPr id="23" name="TextBox 22">
            <a:extLst>
              <a:ext uri="{FF2B5EF4-FFF2-40B4-BE49-F238E27FC236}">
                <a16:creationId xmlns:a16="http://schemas.microsoft.com/office/drawing/2014/main" id="{5266B93D-A62A-405C-9CF9-B4B0A8B2FF5E}"/>
              </a:ext>
            </a:extLst>
          </p:cNvPr>
          <p:cNvSpPr txBox="1"/>
          <p:nvPr/>
        </p:nvSpPr>
        <p:spPr>
          <a:xfrm>
            <a:off x="568171" y="1207363"/>
            <a:ext cx="3364637" cy="1323439"/>
          </a:xfrm>
          <a:prstGeom prst="rect">
            <a:avLst/>
          </a:prstGeom>
          <a:noFill/>
        </p:spPr>
        <p:txBody>
          <a:bodyPr wrap="square" rtlCol="0">
            <a:spAutoFit/>
          </a:bodyPr>
          <a:lstStyle/>
          <a:p>
            <a:r>
              <a:rPr lang="en-GB" sz="4000" dirty="0">
                <a:solidFill>
                  <a:schemeClr val="bg1">
                    <a:lumMod val="85000"/>
                  </a:schemeClr>
                </a:solidFill>
                <a:latin typeface="+mj-lt"/>
              </a:rPr>
              <a:t>…a Forrest </a:t>
            </a:r>
            <a:br>
              <a:rPr lang="en-GB" sz="4000" dirty="0">
                <a:solidFill>
                  <a:schemeClr val="bg1">
                    <a:lumMod val="85000"/>
                  </a:schemeClr>
                </a:solidFill>
                <a:latin typeface="+mj-lt"/>
              </a:rPr>
            </a:br>
            <a:r>
              <a:rPr lang="en-GB" sz="4000" dirty="0">
                <a:solidFill>
                  <a:schemeClr val="bg1">
                    <a:lumMod val="85000"/>
                  </a:schemeClr>
                </a:solidFill>
                <a:latin typeface="+mj-lt"/>
              </a:rPr>
              <a:t>of </a:t>
            </a:r>
            <a:r>
              <a:rPr lang="en-GB" sz="4000" dirty="0" err="1">
                <a:solidFill>
                  <a:schemeClr val="bg1">
                    <a:lumMod val="85000"/>
                  </a:schemeClr>
                </a:solidFill>
                <a:latin typeface="+mj-lt"/>
              </a:rPr>
              <a:t>Gumps</a:t>
            </a:r>
            <a:r>
              <a:rPr lang="en-GB" sz="4000" dirty="0">
                <a:solidFill>
                  <a:schemeClr val="bg1">
                    <a:lumMod val="85000"/>
                  </a:schemeClr>
                </a:solidFill>
                <a:latin typeface="+mj-lt"/>
              </a:rPr>
              <a:t>!</a:t>
            </a:r>
          </a:p>
        </p:txBody>
      </p:sp>
    </p:spTree>
    <p:custDataLst>
      <p:tags r:id="rId1"/>
    </p:custDataLst>
    <p:extLst>
      <p:ext uri="{BB962C8B-B14F-4D97-AF65-F5344CB8AC3E}">
        <p14:creationId xmlns:p14="http://schemas.microsoft.com/office/powerpoint/2010/main" val="2264451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750"/>
                                  </p:stCondLst>
                                  <p:childTnLst>
                                    <p:set>
                                      <p:cBhvr>
                                        <p:cTn id="9" dur="1" fill="hold">
                                          <p:stCondLst>
                                            <p:cond delay="0"/>
                                          </p:stCondLst>
                                        </p:cTn>
                                        <p:tgtEl>
                                          <p:spTgt spid="10"/>
                                        </p:tgtEl>
                                        <p:attrNameLst>
                                          <p:attrName>style.visibility</p:attrName>
                                        </p:attrNameLst>
                                      </p:cBhvr>
                                      <p:to>
                                        <p:strVal val="visible"/>
                                      </p:to>
                                    </p:set>
                                  </p:childTnLst>
                                </p:cTn>
                              </p:par>
                            </p:childTnLst>
                          </p:cTn>
                        </p:par>
                        <p:par>
                          <p:cTn id="10" fill="hold">
                            <p:stCondLst>
                              <p:cond delay="750"/>
                            </p:stCondLst>
                            <p:childTnLst>
                              <p:par>
                                <p:cTn id="11" presetID="1" presetClass="entr" presetSubtype="0" fill="hold" nodeType="afterEffect">
                                  <p:stCondLst>
                                    <p:cond delay="750"/>
                                  </p:stCondLst>
                                  <p:childTnLst>
                                    <p:set>
                                      <p:cBhvr>
                                        <p:cTn id="12" dur="1" fill="hold">
                                          <p:stCondLst>
                                            <p:cond delay="0"/>
                                          </p:stCondLst>
                                        </p:cTn>
                                        <p:tgtEl>
                                          <p:spTgt spid="20"/>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750"/>
                                  </p:stCondLst>
                                  <p:childTnLst>
                                    <p:set>
                                      <p:cBhvr>
                                        <p:cTn id="15" dur="1" fill="hold">
                                          <p:stCondLst>
                                            <p:cond delay="0"/>
                                          </p:stCondLst>
                                        </p:cTn>
                                        <p:tgtEl>
                                          <p:spTgt spid="18"/>
                                        </p:tgtEl>
                                        <p:attrNameLst>
                                          <p:attrName>style.visibility</p:attrName>
                                        </p:attrNameLst>
                                      </p:cBhvr>
                                      <p:to>
                                        <p:strVal val="visible"/>
                                      </p:to>
                                    </p:set>
                                  </p:childTnLst>
                                </p:cTn>
                              </p:par>
                            </p:childTnLst>
                          </p:cTn>
                        </p:par>
                        <p:par>
                          <p:cTn id="16" fill="hold">
                            <p:stCondLst>
                              <p:cond delay="2250"/>
                            </p:stCondLst>
                            <p:childTnLst>
                              <p:par>
                                <p:cTn id="17" presetID="1" presetClass="entr" presetSubtype="0" fill="hold" nodeType="afterEffect">
                                  <p:stCondLst>
                                    <p:cond delay="750"/>
                                  </p:stCondLst>
                                  <p:childTnLst>
                                    <p:set>
                                      <p:cBhvr>
                                        <p:cTn id="18" dur="1" fill="hold">
                                          <p:stCondLst>
                                            <p:cond delay="0"/>
                                          </p:stCondLst>
                                        </p:cTn>
                                        <p:tgtEl>
                                          <p:spTgt spid="8"/>
                                        </p:tgtEl>
                                        <p:attrNameLst>
                                          <p:attrName>style.visibility</p:attrName>
                                        </p:attrNameLst>
                                      </p:cBhvr>
                                      <p:to>
                                        <p:strVal val="visible"/>
                                      </p:to>
                                    </p:set>
                                  </p:childTnLst>
                                </p:cTn>
                              </p:par>
                            </p:childTnLst>
                          </p:cTn>
                        </p:par>
                        <p:par>
                          <p:cTn id="19" fill="hold">
                            <p:stCondLst>
                              <p:cond delay="3000"/>
                            </p:stCondLst>
                            <p:childTnLst>
                              <p:par>
                                <p:cTn id="20" presetID="1" presetClass="entr" presetSubtype="0" fill="hold" nodeType="afterEffect">
                                  <p:stCondLst>
                                    <p:cond delay="1250"/>
                                  </p:stCondLst>
                                  <p:childTnLst>
                                    <p:set>
                                      <p:cBhvr>
                                        <p:cTn id="21" dur="1" fill="hold">
                                          <p:stCondLst>
                                            <p:cond delay="0"/>
                                          </p:stCondLst>
                                        </p:cTn>
                                        <p:tgtEl>
                                          <p:spTgt spid="6"/>
                                        </p:tgtEl>
                                        <p:attrNameLst>
                                          <p:attrName>style.visibility</p:attrName>
                                        </p:attrNameLst>
                                      </p:cBhvr>
                                      <p:to>
                                        <p:strVal val="visible"/>
                                      </p:to>
                                    </p:set>
                                  </p:childTnLst>
                                </p:cTn>
                              </p:par>
                            </p:childTnLst>
                          </p:cTn>
                        </p:par>
                        <p:par>
                          <p:cTn id="22" fill="hold">
                            <p:stCondLst>
                              <p:cond delay="4250"/>
                            </p:stCondLst>
                            <p:childTnLst>
                              <p:par>
                                <p:cTn id="23" presetID="1" presetClass="entr" presetSubtype="0" fill="hold" grpId="0" nodeType="after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par>
                          <p:cTn id="25" fill="hold">
                            <p:stCondLst>
                              <p:cond delay="4250"/>
                            </p:stCondLst>
                            <p:childTnLst>
                              <p:par>
                                <p:cTn id="26" presetID="1" presetClass="entr" presetSubtype="0"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3D594-75FB-4026-B77E-1B8DEF5724B2}"/>
              </a:ext>
            </a:extLst>
          </p:cNvPr>
          <p:cNvSpPr>
            <a:spLocks noGrp="1"/>
          </p:cNvSpPr>
          <p:nvPr>
            <p:ph type="title"/>
          </p:nvPr>
        </p:nvSpPr>
        <p:spPr/>
        <p:txBody>
          <a:bodyPr/>
          <a:lstStyle/>
          <a:p>
            <a:r>
              <a:rPr lang="en-GB" dirty="0"/>
              <a:t>Adaptive Boosting: AdaBoost</a:t>
            </a:r>
          </a:p>
        </p:txBody>
      </p:sp>
      <p:sp>
        <p:nvSpPr>
          <p:cNvPr id="3" name="Text Placeholder 2">
            <a:extLst>
              <a:ext uri="{FF2B5EF4-FFF2-40B4-BE49-F238E27FC236}">
                <a16:creationId xmlns:a16="http://schemas.microsoft.com/office/drawing/2014/main" id="{1EE9405F-DF74-48BD-AD23-2D552BB5282C}"/>
              </a:ext>
            </a:extLst>
          </p:cNvPr>
          <p:cNvSpPr>
            <a:spLocks noGrp="1"/>
          </p:cNvSpPr>
          <p:nvPr>
            <p:ph type="body" idx="1"/>
          </p:nvPr>
        </p:nvSpPr>
        <p:spPr/>
        <p:txBody>
          <a:bodyPr/>
          <a:lstStyle/>
          <a:p>
            <a:r>
              <a:rPr lang="en-GB" dirty="0"/>
              <a:t>Most common boosting approach</a:t>
            </a:r>
          </a:p>
        </p:txBody>
      </p:sp>
    </p:spTree>
    <p:extLst>
      <p:ext uri="{BB962C8B-B14F-4D97-AF65-F5344CB8AC3E}">
        <p14:creationId xmlns:p14="http://schemas.microsoft.com/office/powerpoint/2010/main" val="612052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021CA-DDC8-4CB5-963F-B476FAA19F61}"/>
              </a:ext>
            </a:extLst>
          </p:cNvPr>
          <p:cNvSpPr>
            <a:spLocks noGrp="1"/>
          </p:cNvSpPr>
          <p:nvPr>
            <p:ph type="title"/>
          </p:nvPr>
        </p:nvSpPr>
        <p:spPr/>
        <p:txBody>
          <a:bodyPr/>
          <a:lstStyle/>
          <a:p>
            <a:r>
              <a:rPr lang="en-GB" dirty="0"/>
              <a:t>AdaBoost USING STUMBS for binary classification</a:t>
            </a:r>
            <a:br>
              <a:rPr lang="en-GB" dirty="0"/>
            </a:br>
            <a:endParaRPr lang="en-GB" dirty="0"/>
          </a:p>
        </p:txBody>
      </p:sp>
      <p:sp>
        <p:nvSpPr>
          <p:cNvPr id="56" name="Rounded Rectangle 55">
            <a:extLst>
              <a:ext uri="{FF2B5EF4-FFF2-40B4-BE49-F238E27FC236}">
                <a16:creationId xmlns:a16="http://schemas.microsoft.com/office/drawing/2014/main" id="{50D35071-6452-6931-AB00-B72E7B322EC7}"/>
              </a:ext>
            </a:extLst>
          </p:cNvPr>
          <p:cNvSpPr/>
          <p:nvPr/>
        </p:nvSpPr>
        <p:spPr>
          <a:xfrm>
            <a:off x="1264640" y="2579654"/>
            <a:ext cx="1514475" cy="7715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cxnSp>
        <p:nvCxnSpPr>
          <p:cNvPr id="83" name="Straight Arrow Connector 82">
            <a:extLst>
              <a:ext uri="{FF2B5EF4-FFF2-40B4-BE49-F238E27FC236}">
                <a16:creationId xmlns:a16="http://schemas.microsoft.com/office/drawing/2014/main" id="{117E2A72-E868-9F96-FB64-6B4047E24D55}"/>
              </a:ext>
            </a:extLst>
          </p:cNvPr>
          <p:cNvCxnSpPr>
            <a:cxnSpLocks/>
          </p:cNvCxnSpPr>
          <p:nvPr/>
        </p:nvCxnSpPr>
        <p:spPr>
          <a:xfrm flipH="1">
            <a:off x="970726" y="3351179"/>
            <a:ext cx="1051151" cy="84442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5612A750-1B5B-7D79-B0E7-26D8D17250B3}"/>
              </a:ext>
            </a:extLst>
          </p:cNvPr>
          <p:cNvCxnSpPr>
            <a:cxnSpLocks/>
          </p:cNvCxnSpPr>
          <p:nvPr/>
        </p:nvCxnSpPr>
        <p:spPr>
          <a:xfrm>
            <a:off x="2021877" y="3351178"/>
            <a:ext cx="1051152" cy="84442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 name="Rounded Rectangle 96">
            <a:extLst>
              <a:ext uri="{FF2B5EF4-FFF2-40B4-BE49-F238E27FC236}">
                <a16:creationId xmlns:a16="http://schemas.microsoft.com/office/drawing/2014/main" id="{E7472199-ECBB-300A-51EE-4E0C0FC15FBC}"/>
              </a:ext>
            </a:extLst>
          </p:cNvPr>
          <p:cNvSpPr/>
          <p:nvPr/>
        </p:nvSpPr>
        <p:spPr>
          <a:xfrm>
            <a:off x="153783" y="4195599"/>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98" name="Rounded Rectangle 97">
            <a:extLst>
              <a:ext uri="{FF2B5EF4-FFF2-40B4-BE49-F238E27FC236}">
                <a16:creationId xmlns:a16="http://schemas.microsoft.com/office/drawing/2014/main" id="{714ED5C7-E2E1-478A-5864-FD8EB32A8D63}"/>
              </a:ext>
            </a:extLst>
          </p:cNvPr>
          <p:cNvSpPr/>
          <p:nvPr/>
        </p:nvSpPr>
        <p:spPr>
          <a:xfrm>
            <a:off x="2326616" y="4195599"/>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99" name="Rounded Rectangle 98">
            <a:extLst>
              <a:ext uri="{FF2B5EF4-FFF2-40B4-BE49-F238E27FC236}">
                <a16:creationId xmlns:a16="http://schemas.microsoft.com/office/drawing/2014/main" id="{4C4F72CB-9A3F-89E0-69ED-946890286E4C}"/>
              </a:ext>
            </a:extLst>
          </p:cNvPr>
          <p:cNvSpPr/>
          <p:nvPr/>
        </p:nvSpPr>
        <p:spPr>
          <a:xfrm>
            <a:off x="5571270" y="2579653"/>
            <a:ext cx="1514475" cy="7715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cxnSp>
        <p:nvCxnSpPr>
          <p:cNvPr id="100" name="Straight Arrow Connector 99">
            <a:extLst>
              <a:ext uri="{FF2B5EF4-FFF2-40B4-BE49-F238E27FC236}">
                <a16:creationId xmlns:a16="http://schemas.microsoft.com/office/drawing/2014/main" id="{C4DDF58E-B824-3521-B1C6-7298A3D4093A}"/>
              </a:ext>
            </a:extLst>
          </p:cNvPr>
          <p:cNvCxnSpPr>
            <a:cxnSpLocks/>
          </p:cNvCxnSpPr>
          <p:nvPr/>
        </p:nvCxnSpPr>
        <p:spPr>
          <a:xfrm flipH="1">
            <a:off x="5277356" y="3351178"/>
            <a:ext cx="1051151" cy="84442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DF15B05-AA53-73BB-7FC8-38633620F32C}"/>
              </a:ext>
            </a:extLst>
          </p:cNvPr>
          <p:cNvCxnSpPr>
            <a:cxnSpLocks/>
          </p:cNvCxnSpPr>
          <p:nvPr/>
        </p:nvCxnSpPr>
        <p:spPr>
          <a:xfrm>
            <a:off x="6328507" y="3351177"/>
            <a:ext cx="1051152" cy="84442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2" name="Rounded Rectangle 101">
            <a:extLst>
              <a:ext uri="{FF2B5EF4-FFF2-40B4-BE49-F238E27FC236}">
                <a16:creationId xmlns:a16="http://schemas.microsoft.com/office/drawing/2014/main" id="{F5442832-96A9-60EC-329D-ABA4005E331C}"/>
              </a:ext>
            </a:extLst>
          </p:cNvPr>
          <p:cNvSpPr/>
          <p:nvPr/>
        </p:nvSpPr>
        <p:spPr>
          <a:xfrm>
            <a:off x="4460413" y="4195598"/>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03" name="Rounded Rectangle 102">
            <a:extLst>
              <a:ext uri="{FF2B5EF4-FFF2-40B4-BE49-F238E27FC236}">
                <a16:creationId xmlns:a16="http://schemas.microsoft.com/office/drawing/2014/main" id="{5C6ED89A-31C9-B79C-4279-F3B547676FDE}"/>
              </a:ext>
            </a:extLst>
          </p:cNvPr>
          <p:cNvSpPr/>
          <p:nvPr/>
        </p:nvSpPr>
        <p:spPr>
          <a:xfrm>
            <a:off x="6633246" y="4195598"/>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04" name="Rounded Rectangle 103">
            <a:extLst>
              <a:ext uri="{FF2B5EF4-FFF2-40B4-BE49-F238E27FC236}">
                <a16:creationId xmlns:a16="http://schemas.microsoft.com/office/drawing/2014/main" id="{7A9FA951-F4D3-DB9A-948B-67093B180FBE}"/>
              </a:ext>
            </a:extLst>
          </p:cNvPr>
          <p:cNvSpPr/>
          <p:nvPr/>
        </p:nvSpPr>
        <p:spPr>
          <a:xfrm>
            <a:off x="9706799" y="2579652"/>
            <a:ext cx="1514475" cy="77152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cxnSp>
        <p:nvCxnSpPr>
          <p:cNvPr id="105" name="Straight Arrow Connector 104">
            <a:extLst>
              <a:ext uri="{FF2B5EF4-FFF2-40B4-BE49-F238E27FC236}">
                <a16:creationId xmlns:a16="http://schemas.microsoft.com/office/drawing/2014/main" id="{1BCC701E-766E-E526-ABEF-72EB18748D9C}"/>
              </a:ext>
            </a:extLst>
          </p:cNvPr>
          <p:cNvCxnSpPr>
            <a:cxnSpLocks/>
          </p:cNvCxnSpPr>
          <p:nvPr/>
        </p:nvCxnSpPr>
        <p:spPr>
          <a:xfrm flipH="1">
            <a:off x="9412885" y="3351177"/>
            <a:ext cx="1051151" cy="84442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C0D03F9F-F443-619F-2FD3-A75877614BFE}"/>
              </a:ext>
            </a:extLst>
          </p:cNvPr>
          <p:cNvCxnSpPr>
            <a:cxnSpLocks/>
          </p:cNvCxnSpPr>
          <p:nvPr/>
        </p:nvCxnSpPr>
        <p:spPr>
          <a:xfrm>
            <a:off x="10464036" y="3351176"/>
            <a:ext cx="1051152" cy="844421"/>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7" name="Rounded Rectangle 106">
            <a:extLst>
              <a:ext uri="{FF2B5EF4-FFF2-40B4-BE49-F238E27FC236}">
                <a16:creationId xmlns:a16="http://schemas.microsoft.com/office/drawing/2014/main" id="{FE3EDF20-C781-954B-6F40-336EC4E6D30D}"/>
              </a:ext>
            </a:extLst>
          </p:cNvPr>
          <p:cNvSpPr/>
          <p:nvPr/>
        </p:nvSpPr>
        <p:spPr>
          <a:xfrm>
            <a:off x="8595942" y="4195597"/>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08" name="Rounded Rectangle 107">
            <a:extLst>
              <a:ext uri="{FF2B5EF4-FFF2-40B4-BE49-F238E27FC236}">
                <a16:creationId xmlns:a16="http://schemas.microsoft.com/office/drawing/2014/main" id="{0834ED13-FD55-9873-55B1-FCFC9FADC4AD}"/>
              </a:ext>
            </a:extLst>
          </p:cNvPr>
          <p:cNvSpPr/>
          <p:nvPr/>
        </p:nvSpPr>
        <p:spPr>
          <a:xfrm>
            <a:off x="10677525" y="4195597"/>
            <a:ext cx="1514475" cy="771525"/>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09" name="Right Arrow 108">
            <a:extLst>
              <a:ext uri="{FF2B5EF4-FFF2-40B4-BE49-F238E27FC236}">
                <a16:creationId xmlns:a16="http://schemas.microsoft.com/office/drawing/2014/main" id="{63DBF471-A05C-9ECD-FE8A-563C72672228}"/>
              </a:ext>
            </a:extLst>
          </p:cNvPr>
          <p:cNvSpPr/>
          <p:nvPr/>
        </p:nvSpPr>
        <p:spPr>
          <a:xfrm>
            <a:off x="3449053" y="3625516"/>
            <a:ext cx="1395663" cy="32084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10" name="Right Arrow 109">
            <a:extLst>
              <a:ext uri="{FF2B5EF4-FFF2-40B4-BE49-F238E27FC236}">
                <a16:creationId xmlns:a16="http://schemas.microsoft.com/office/drawing/2014/main" id="{652B3BBE-54C1-765E-C04E-8610A9798896}"/>
              </a:ext>
            </a:extLst>
          </p:cNvPr>
          <p:cNvSpPr/>
          <p:nvPr/>
        </p:nvSpPr>
        <p:spPr>
          <a:xfrm>
            <a:off x="7698440" y="3612965"/>
            <a:ext cx="1395663" cy="32084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3" name="Oval 2">
            <a:extLst>
              <a:ext uri="{FF2B5EF4-FFF2-40B4-BE49-F238E27FC236}">
                <a16:creationId xmlns:a16="http://schemas.microsoft.com/office/drawing/2014/main" id="{2E6AC476-3BB9-C5BC-AF2E-99DBD233DED0}"/>
              </a:ext>
            </a:extLst>
          </p:cNvPr>
          <p:cNvSpPr/>
          <p:nvPr/>
        </p:nvSpPr>
        <p:spPr>
          <a:xfrm>
            <a:off x="3476972" y="3062599"/>
            <a:ext cx="424543" cy="404395"/>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4" name="Oval 3">
            <a:extLst>
              <a:ext uri="{FF2B5EF4-FFF2-40B4-BE49-F238E27FC236}">
                <a16:creationId xmlns:a16="http://schemas.microsoft.com/office/drawing/2014/main" id="{EC7C39C9-0324-6213-9493-2748995BBEA8}"/>
              </a:ext>
            </a:extLst>
          </p:cNvPr>
          <p:cNvSpPr/>
          <p:nvPr/>
        </p:nvSpPr>
        <p:spPr>
          <a:xfrm>
            <a:off x="3506162" y="2561019"/>
            <a:ext cx="424543" cy="404395"/>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5" name="Oval 4">
            <a:extLst>
              <a:ext uri="{FF2B5EF4-FFF2-40B4-BE49-F238E27FC236}">
                <a16:creationId xmlns:a16="http://schemas.microsoft.com/office/drawing/2014/main" id="{5314DF00-9EF3-D44A-9044-5C68ACEEA410}"/>
              </a:ext>
            </a:extLst>
          </p:cNvPr>
          <p:cNvSpPr/>
          <p:nvPr/>
        </p:nvSpPr>
        <p:spPr>
          <a:xfrm>
            <a:off x="4035870" y="2561018"/>
            <a:ext cx="424543" cy="404395"/>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6" name="Oval 5">
            <a:extLst>
              <a:ext uri="{FF2B5EF4-FFF2-40B4-BE49-F238E27FC236}">
                <a16:creationId xmlns:a16="http://schemas.microsoft.com/office/drawing/2014/main" id="{EA6A7E13-0DB4-560C-B5FF-3CBD4EEB80BB}"/>
              </a:ext>
            </a:extLst>
          </p:cNvPr>
          <p:cNvSpPr/>
          <p:nvPr/>
        </p:nvSpPr>
        <p:spPr>
          <a:xfrm>
            <a:off x="3999621" y="3058382"/>
            <a:ext cx="566057" cy="556796"/>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dirty="0">
              <a:solidFill>
                <a:srgbClr val="FF0000"/>
              </a:solidFill>
              <a:highlight>
                <a:srgbClr val="FFFF00"/>
              </a:highlight>
            </a:endParaRPr>
          </a:p>
        </p:txBody>
      </p:sp>
      <p:sp>
        <p:nvSpPr>
          <p:cNvPr id="7" name="Oval 6">
            <a:extLst>
              <a:ext uri="{FF2B5EF4-FFF2-40B4-BE49-F238E27FC236}">
                <a16:creationId xmlns:a16="http://schemas.microsoft.com/office/drawing/2014/main" id="{47DB091C-0A51-E0E8-26E2-B13A71B98FBD}"/>
              </a:ext>
            </a:extLst>
          </p:cNvPr>
          <p:cNvSpPr/>
          <p:nvPr/>
        </p:nvSpPr>
        <p:spPr>
          <a:xfrm>
            <a:off x="7992355" y="3058383"/>
            <a:ext cx="303813" cy="292791"/>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dirty="0"/>
          </a:p>
        </p:txBody>
      </p:sp>
      <p:sp>
        <p:nvSpPr>
          <p:cNvPr id="8" name="Oval 7">
            <a:extLst>
              <a:ext uri="{FF2B5EF4-FFF2-40B4-BE49-F238E27FC236}">
                <a16:creationId xmlns:a16="http://schemas.microsoft.com/office/drawing/2014/main" id="{054FB7F4-25E0-43C5-08F7-BC5664E0022B}"/>
              </a:ext>
            </a:extLst>
          </p:cNvPr>
          <p:cNvSpPr/>
          <p:nvPr/>
        </p:nvSpPr>
        <p:spPr>
          <a:xfrm>
            <a:off x="7992355" y="2579654"/>
            <a:ext cx="303813" cy="292791"/>
          </a:xfrm>
          <a:prstGeom prst="ellipse">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0" name="Oval 9">
            <a:extLst>
              <a:ext uri="{FF2B5EF4-FFF2-40B4-BE49-F238E27FC236}">
                <a16:creationId xmlns:a16="http://schemas.microsoft.com/office/drawing/2014/main" id="{7E7418ED-E283-56CD-3C3F-1CB64345634D}"/>
              </a:ext>
            </a:extLst>
          </p:cNvPr>
          <p:cNvSpPr/>
          <p:nvPr/>
        </p:nvSpPr>
        <p:spPr>
          <a:xfrm>
            <a:off x="8365084" y="2862287"/>
            <a:ext cx="729019" cy="771525"/>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dirty="0">
              <a:solidFill>
                <a:srgbClr val="FF0000"/>
              </a:solidFill>
              <a:highlight>
                <a:srgbClr val="FFFF00"/>
              </a:highlight>
            </a:endParaRPr>
          </a:p>
        </p:txBody>
      </p:sp>
      <p:sp>
        <p:nvSpPr>
          <p:cNvPr id="11" name="Oval 10">
            <a:extLst>
              <a:ext uri="{FF2B5EF4-FFF2-40B4-BE49-F238E27FC236}">
                <a16:creationId xmlns:a16="http://schemas.microsoft.com/office/drawing/2014/main" id="{210834EF-0CCD-77D5-B050-D7B418AFB397}"/>
              </a:ext>
            </a:extLst>
          </p:cNvPr>
          <p:cNvSpPr/>
          <p:nvPr/>
        </p:nvSpPr>
        <p:spPr>
          <a:xfrm>
            <a:off x="8443281" y="2216910"/>
            <a:ext cx="566057" cy="556796"/>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dirty="0">
              <a:solidFill>
                <a:srgbClr val="FF0000"/>
              </a:solidFill>
              <a:highlight>
                <a:srgbClr val="FFFF00"/>
              </a:highlight>
            </a:endParaRPr>
          </a:p>
        </p:txBody>
      </p:sp>
      <p:sp>
        <p:nvSpPr>
          <p:cNvPr id="13" name="Oval 12">
            <a:extLst>
              <a:ext uri="{FF2B5EF4-FFF2-40B4-BE49-F238E27FC236}">
                <a16:creationId xmlns:a16="http://schemas.microsoft.com/office/drawing/2014/main" id="{11118307-C269-9871-9846-9FDA300A678E}"/>
              </a:ext>
            </a:extLst>
          </p:cNvPr>
          <p:cNvSpPr/>
          <p:nvPr/>
        </p:nvSpPr>
        <p:spPr>
          <a:xfrm>
            <a:off x="1455986" y="1861638"/>
            <a:ext cx="424543" cy="40439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solidFill>
                <a:sysClr val="windowText" lastClr="000000"/>
              </a:solidFill>
            </a:endParaRPr>
          </a:p>
        </p:txBody>
      </p:sp>
      <p:sp>
        <p:nvSpPr>
          <p:cNvPr id="14" name="Oval 13">
            <a:extLst>
              <a:ext uri="{FF2B5EF4-FFF2-40B4-BE49-F238E27FC236}">
                <a16:creationId xmlns:a16="http://schemas.microsoft.com/office/drawing/2014/main" id="{40111155-9144-DF3F-669A-7A0201F64094}"/>
              </a:ext>
            </a:extLst>
          </p:cNvPr>
          <p:cNvSpPr/>
          <p:nvPr/>
        </p:nvSpPr>
        <p:spPr>
          <a:xfrm>
            <a:off x="2008618" y="1861638"/>
            <a:ext cx="424543" cy="40439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5" name="Oval 14">
            <a:extLst>
              <a:ext uri="{FF2B5EF4-FFF2-40B4-BE49-F238E27FC236}">
                <a16:creationId xmlns:a16="http://schemas.microsoft.com/office/drawing/2014/main" id="{C1FD95F6-A631-A0BE-CCBD-83F9CC4BBA09}"/>
              </a:ext>
            </a:extLst>
          </p:cNvPr>
          <p:cNvSpPr/>
          <p:nvPr/>
        </p:nvSpPr>
        <p:spPr>
          <a:xfrm>
            <a:off x="1451078" y="1402350"/>
            <a:ext cx="424543" cy="40439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6" name="Oval 15">
            <a:extLst>
              <a:ext uri="{FF2B5EF4-FFF2-40B4-BE49-F238E27FC236}">
                <a16:creationId xmlns:a16="http://schemas.microsoft.com/office/drawing/2014/main" id="{D6E6447A-128C-4FAD-1977-7A111ECCFF0A}"/>
              </a:ext>
            </a:extLst>
          </p:cNvPr>
          <p:cNvSpPr/>
          <p:nvPr/>
        </p:nvSpPr>
        <p:spPr>
          <a:xfrm>
            <a:off x="2021877" y="1402349"/>
            <a:ext cx="424543" cy="40439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A"/>
          </a:p>
        </p:txBody>
      </p:sp>
      <p:sp>
        <p:nvSpPr>
          <p:cNvPr id="19" name="TextBox 18">
            <a:extLst>
              <a:ext uri="{FF2B5EF4-FFF2-40B4-BE49-F238E27FC236}">
                <a16:creationId xmlns:a16="http://schemas.microsoft.com/office/drawing/2014/main" id="{6B04322C-9AA7-37D6-325E-D04B686E0918}"/>
              </a:ext>
            </a:extLst>
          </p:cNvPr>
          <p:cNvSpPr txBox="1"/>
          <p:nvPr/>
        </p:nvSpPr>
        <p:spPr>
          <a:xfrm>
            <a:off x="400050" y="5566410"/>
            <a:ext cx="11304270" cy="646331"/>
          </a:xfrm>
          <a:prstGeom prst="rect">
            <a:avLst/>
          </a:prstGeom>
          <a:noFill/>
        </p:spPr>
        <p:txBody>
          <a:bodyPr wrap="square" rtlCol="0">
            <a:spAutoFit/>
          </a:bodyPr>
          <a:lstStyle/>
          <a:p>
            <a:r>
              <a:rPr lang="en-SA" sz="3600" dirty="0">
                <a:solidFill>
                  <a:srgbClr val="FF0000"/>
                </a:solidFill>
              </a:rPr>
              <a:t>Importante Note </a:t>
            </a:r>
            <a:r>
              <a:rPr lang="en-SA" sz="3600" dirty="0">
                <a:solidFill>
                  <a:schemeClr val="accent1">
                    <a:lumMod val="50000"/>
                  </a:schemeClr>
                </a:solidFill>
              </a:rPr>
              <a:t>: The order of stumps is very important </a:t>
            </a:r>
          </a:p>
        </p:txBody>
      </p:sp>
    </p:spTree>
    <p:custDataLst>
      <p:tags r:id="rId1"/>
    </p:custDataLst>
    <p:extLst>
      <p:ext uri="{BB962C8B-B14F-4D97-AF65-F5344CB8AC3E}">
        <p14:creationId xmlns:p14="http://schemas.microsoft.com/office/powerpoint/2010/main" val="3405268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edge">
                                      <p:cBhvr>
                                        <p:cTn id="7" dur="2000"/>
                                        <p:tgtEl>
                                          <p:spTgt spid="15"/>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edge">
                                      <p:cBhvr>
                                        <p:cTn id="10" dur="2000"/>
                                        <p:tgtEl>
                                          <p:spTgt spid="16"/>
                                        </p:tgtEl>
                                      </p:cBhvr>
                                    </p:animEffect>
                                  </p:childTnLst>
                                </p:cTn>
                              </p:par>
                              <p:par>
                                <p:cTn id="11" presetID="2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edge">
                                      <p:cBhvr>
                                        <p:cTn id="13" dur="2000"/>
                                        <p:tgtEl>
                                          <p:spTgt spid="13"/>
                                        </p:tgtEl>
                                      </p:cBhvr>
                                    </p:animEffect>
                                  </p:childTnLst>
                                </p:cTn>
                              </p:par>
                              <p:par>
                                <p:cTn id="14" presetID="2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wedge">
                                      <p:cBhvr>
                                        <p:cTn id="16" dur="2000"/>
                                        <p:tgtEl>
                                          <p:spTgt spid="14"/>
                                        </p:tgtEl>
                                      </p:cBhvr>
                                    </p:animEffect>
                                  </p:childTnLst>
                                </p:cTn>
                              </p:par>
                              <p:par>
                                <p:cTn id="17" presetID="20" presetClass="entr" presetSubtype="0" fill="hold" grpId="1" nodeType="withEffect">
                                  <p:stCondLst>
                                    <p:cond delay="0"/>
                                  </p:stCondLst>
                                  <p:childTnLst>
                                    <p:set>
                                      <p:cBhvr>
                                        <p:cTn id="18" dur="1" fill="hold">
                                          <p:stCondLst>
                                            <p:cond delay="0"/>
                                          </p:stCondLst>
                                        </p:cTn>
                                        <p:tgtEl>
                                          <p:spTgt spid="56"/>
                                        </p:tgtEl>
                                        <p:attrNameLst>
                                          <p:attrName>style.visibility</p:attrName>
                                        </p:attrNameLst>
                                      </p:cBhvr>
                                      <p:to>
                                        <p:strVal val="visible"/>
                                      </p:to>
                                    </p:set>
                                    <p:animEffect transition="in" filter="wedge">
                                      <p:cBhvr>
                                        <p:cTn id="19" dur="2000"/>
                                        <p:tgtEl>
                                          <p:spTgt spid="56"/>
                                        </p:tgtEl>
                                      </p:cBhvr>
                                    </p:animEffect>
                                  </p:childTnLst>
                                </p:cTn>
                              </p:par>
                              <p:par>
                                <p:cTn id="20" presetID="20" presetClass="entr" presetSubtype="0" fill="hold" nodeType="withEffect">
                                  <p:stCondLst>
                                    <p:cond delay="0"/>
                                  </p:stCondLst>
                                  <p:childTnLst>
                                    <p:set>
                                      <p:cBhvr>
                                        <p:cTn id="21" dur="1" fill="hold">
                                          <p:stCondLst>
                                            <p:cond delay="0"/>
                                          </p:stCondLst>
                                        </p:cTn>
                                        <p:tgtEl>
                                          <p:spTgt spid="83"/>
                                        </p:tgtEl>
                                        <p:attrNameLst>
                                          <p:attrName>style.visibility</p:attrName>
                                        </p:attrNameLst>
                                      </p:cBhvr>
                                      <p:to>
                                        <p:strVal val="visible"/>
                                      </p:to>
                                    </p:set>
                                    <p:animEffect transition="in" filter="wedge">
                                      <p:cBhvr>
                                        <p:cTn id="22" dur="2000"/>
                                        <p:tgtEl>
                                          <p:spTgt spid="83"/>
                                        </p:tgtEl>
                                      </p:cBhvr>
                                    </p:animEffect>
                                  </p:childTnLst>
                                </p:cTn>
                              </p:par>
                              <p:par>
                                <p:cTn id="23" presetID="20" presetClass="entr" presetSubtype="0" fill="hold" nodeType="withEffect">
                                  <p:stCondLst>
                                    <p:cond delay="0"/>
                                  </p:stCondLst>
                                  <p:childTnLst>
                                    <p:set>
                                      <p:cBhvr>
                                        <p:cTn id="24" dur="1" fill="hold">
                                          <p:stCondLst>
                                            <p:cond delay="0"/>
                                          </p:stCondLst>
                                        </p:cTn>
                                        <p:tgtEl>
                                          <p:spTgt spid="84"/>
                                        </p:tgtEl>
                                        <p:attrNameLst>
                                          <p:attrName>style.visibility</p:attrName>
                                        </p:attrNameLst>
                                      </p:cBhvr>
                                      <p:to>
                                        <p:strVal val="visible"/>
                                      </p:to>
                                    </p:set>
                                    <p:animEffect transition="in" filter="wedge">
                                      <p:cBhvr>
                                        <p:cTn id="25" dur="2000"/>
                                        <p:tgtEl>
                                          <p:spTgt spid="84"/>
                                        </p:tgtEl>
                                      </p:cBhvr>
                                    </p:animEffect>
                                  </p:childTnLst>
                                </p:cTn>
                              </p:par>
                              <p:par>
                                <p:cTn id="26" presetID="20" presetClass="entr" presetSubtype="0" fill="hold" grpId="1" nodeType="withEffect">
                                  <p:stCondLst>
                                    <p:cond delay="0"/>
                                  </p:stCondLst>
                                  <p:childTnLst>
                                    <p:set>
                                      <p:cBhvr>
                                        <p:cTn id="27" dur="1" fill="hold">
                                          <p:stCondLst>
                                            <p:cond delay="0"/>
                                          </p:stCondLst>
                                        </p:cTn>
                                        <p:tgtEl>
                                          <p:spTgt spid="97"/>
                                        </p:tgtEl>
                                        <p:attrNameLst>
                                          <p:attrName>style.visibility</p:attrName>
                                        </p:attrNameLst>
                                      </p:cBhvr>
                                      <p:to>
                                        <p:strVal val="visible"/>
                                      </p:to>
                                    </p:set>
                                    <p:animEffect transition="in" filter="wedge">
                                      <p:cBhvr>
                                        <p:cTn id="28" dur="2000"/>
                                        <p:tgtEl>
                                          <p:spTgt spid="97"/>
                                        </p:tgtEl>
                                      </p:cBhvr>
                                    </p:animEffect>
                                  </p:childTnLst>
                                </p:cTn>
                              </p:par>
                              <p:par>
                                <p:cTn id="29" presetID="20" presetClass="entr" presetSubtype="0" fill="hold" grpId="1" nodeType="withEffect">
                                  <p:stCondLst>
                                    <p:cond delay="0"/>
                                  </p:stCondLst>
                                  <p:childTnLst>
                                    <p:set>
                                      <p:cBhvr>
                                        <p:cTn id="30" dur="1" fill="hold">
                                          <p:stCondLst>
                                            <p:cond delay="0"/>
                                          </p:stCondLst>
                                        </p:cTn>
                                        <p:tgtEl>
                                          <p:spTgt spid="98"/>
                                        </p:tgtEl>
                                        <p:attrNameLst>
                                          <p:attrName>style.visibility</p:attrName>
                                        </p:attrNameLst>
                                      </p:cBhvr>
                                      <p:to>
                                        <p:strVal val="visible"/>
                                      </p:to>
                                    </p:set>
                                    <p:animEffect transition="in" filter="wedge">
                                      <p:cBhvr>
                                        <p:cTn id="31" dur="2000"/>
                                        <p:tgtEl>
                                          <p:spTgt spid="98"/>
                                        </p:tgtEl>
                                      </p:cBhvr>
                                    </p:animEffect>
                                  </p:childTnLst>
                                </p:cTn>
                              </p:par>
                            </p:childTnLst>
                          </p:cTn>
                        </p:par>
                      </p:childTnLst>
                    </p:cTn>
                  </p:par>
                  <p:par>
                    <p:cTn id="32" fill="hold">
                      <p:stCondLst>
                        <p:cond delay="indefinite"/>
                      </p:stCondLst>
                      <p:childTnLst>
                        <p:par>
                          <p:cTn id="33" fill="hold">
                            <p:stCondLst>
                              <p:cond delay="0"/>
                            </p:stCondLst>
                            <p:childTnLst>
                              <p:par>
                                <p:cTn id="34" presetID="20" presetClass="entr" presetSubtype="0" fill="hold" grpId="0" nodeType="click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wedge">
                                      <p:cBhvr>
                                        <p:cTn id="36" dur="2000"/>
                                        <p:tgtEl>
                                          <p:spTgt spid="4"/>
                                        </p:tgtEl>
                                      </p:cBhvr>
                                    </p:animEffect>
                                  </p:childTnLst>
                                </p:cTn>
                              </p:par>
                              <p:par>
                                <p:cTn id="37" presetID="20" presetClass="entr" presetSubtype="0" fill="hold" grpId="0" nodeType="with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edge">
                                      <p:cBhvr>
                                        <p:cTn id="39" dur="2000"/>
                                        <p:tgtEl>
                                          <p:spTgt spid="5"/>
                                        </p:tgtEl>
                                      </p:cBhvr>
                                    </p:animEffect>
                                  </p:childTnLst>
                                </p:cTn>
                              </p:par>
                              <p:par>
                                <p:cTn id="40" presetID="20" presetClass="entr" presetSubtype="0" fill="hold" grpId="0" nodeType="with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edge">
                                      <p:cBhvr>
                                        <p:cTn id="42" dur="2000"/>
                                        <p:tgtEl>
                                          <p:spTgt spid="3"/>
                                        </p:tgtEl>
                                      </p:cBhvr>
                                    </p:animEffect>
                                  </p:childTnLst>
                                </p:cTn>
                              </p:par>
                              <p:par>
                                <p:cTn id="43" presetID="20"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edge">
                                      <p:cBhvr>
                                        <p:cTn id="45" dur="2000"/>
                                        <p:tgtEl>
                                          <p:spTgt spid="6"/>
                                        </p:tgtEl>
                                      </p:cBhvr>
                                    </p:animEffect>
                                  </p:childTnLst>
                                </p:cTn>
                              </p:par>
                              <p:par>
                                <p:cTn id="46" presetID="20" presetClass="entr" presetSubtype="0" fill="hold" grpId="0" nodeType="withEffect">
                                  <p:stCondLst>
                                    <p:cond delay="0"/>
                                  </p:stCondLst>
                                  <p:childTnLst>
                                    <p:set>
                                      <p:cBhvr>
                                        <p:cTn id="47" dur="1" fill="hold">
                                          <p:stCondLst>
                                            <p:cond delay="0"/>
                                          </p:stCondLst>
                                        </p:cTn>
                                        <p:tgtEl>
                                          <p:spTgt spid="109"/>
                                        </p:tgtEl>
                                        <p:attrNameLst>
                                          <p:attrName>style.visibility</p:attrName>
                                        </p:attrNameLst>
                                      </p:cBhvr>
                                      <p:to>
                                        <p:strVal val="visible"/>
                                      </p:to>
                                    </p:set>
                                    <p:animEffect transition="in" filter="wedge">
                                      <p:cBhvr>
                                        <p:cTn id="48" dur="2000"/>
                                        <p:tgtEl>
                                          <p:spTgt spid="109"/>
                                        </p:tgtEl>
                                      </p:cBhvr>
                                    </p:animEffect>
                                  </p:childTnLst>
                                </p:cTn>
                              </p:par>
                            </p:childTnLst>
                          </p:cTn>
                        </p:par>
                      </p:childTnLst>
                    </p:cTn>
                  </p:par>
                  <p:par>
                    <p:cTn id="49" fill="hold">
                      <p:stCondLst>
                        <p:cond delay="indefinite"/>
                      </p:stCondLst>
                      <p:childTnLst>
                        <p:par>
                          <p:cTn id="50" fill="hold">
                            <p:stCondLst>
                              <p:cond delay="0"/>
                            </p:stCondLst>
                            <p:childTnLst>
                              <p:par>
                                <p:cTn id="51" presetID="20" presetClass="entr" presetSubtype="0" fill="hold" grpId="1" nodeType="clickEffect">
                                  <p:stCondLst>
                                    <p:cond delay="0"/>
                                  </p:stCondLst>
                                  <p:childTnLst>
                                    <p:set>
                                      <p:cBhvr>
                                        <p:cTn id="52" dur="1" fill="hold">
                                          <p:stCondLst>
                                            <p:cond delay="0"/>
                                          </p:stCondLst>
                                        </p:cTn>
                                        <p:tgtEl>
                                          <p:spTgt spid="99"/>
                                        </p:tgtEl>
                                        <p:attrNameLst>
                                          <p:attrName>style.visibility</p:attrName>
                                        </p:attrNameLst>
                                      </p:cBhvr>
                                      <p:to>
                                        <p:strVal val="visible"/>
                                      </p:to>
                                    </p:set>
                                    <p:animEffect transition="in" filter="wedge">
                                      <p:cBhvr>
                                        <p:cTn id="53" dur="2000"/>
                                        <p:tgtEl>
                                          <p:spTgt spid="99"/>
                                        </p:tgtEl>
                                      </p:cBhvr>
                                    </p:animEffect>
                                  </p:childTnLst>
                                </p:cTn>
                              </p:par>
                              <p:par>
                                <p:cTn id="54" presetID="20" presetClass="entr" presetSubtype="0" fill="hold" nodeType="withEffect">
                                  <p:stCondLst>
                                    <p:cond delay="0"/>
                                  </p:stCondLst>
                                  <p:childTnLst>
                                    <p:set>
                                      <p:cBhvr>
                                        <p:cTn id="55" dur="1" fill="hold">
                                          <p:stCondLst>
                                            <p:cond delay="0"/>
                                          </p:stCondLst>
                                        </p:cTn>
                                        <p:tgtEl>
                                          <p:spTgt spid="100"/>
                                        </p:tgtEl>
                                        <p:attrNameLst>
                                          <p:attrName>style.visibility</p:attrName>
                                        </p:attrNameLst>
                                      </p:cBhvr>
                                      <p:to>
                                        <p:strVal val="visible"/>
                                      </p:to>
                                    </p:set>
                                    <p:animEffect transition="in" filter="wedge">
                                      <p:cBhvr>
                                        <p:cTn id="56" dur="2000"/>
                                        <p:tgtEl>
                                          <p:spTgt spid="100"/>
                                        </p:tgtEl>
                                      </p:cBhvr>
                                    </p:animEffect>
                                  </p:childTnLst>
                                </p:cTn>
                              </p:par>
                              <p:par>
                                <p:cTn id="57" presetID="20" presetClass="entr" presetSubtype="0" fill="hold" nodeType="withEffect">
                                  <p:stCondLst>
                                    <p:cond delay="0"/>
                                  </p:stCondLst>
                                  <p:childTnLst>
                                    <p:set>
                                      <p:cBhvr>
                                        <p:cTn id="58" dur="1" fill="hold">
                                          <p:stCondLst>
                                            <p:cond delay="0"/>
                                          </p:stCondLst>
                                        </p:cTn>
                                        <p:tgtEl>
                                          <p:spTgt spid="101"/>
                                        </p:tgtEl>
                                        <p:attrNameLst>
                                          <p:attrName>style.visibility</p:attrName>
                                        </p:attrNameLst>
                                      </p:cBhvr>
                                      <p:to>
                                        <p:strVal val="visible"/>
                                      </p:to>
                                    </p:set>
                                    <p:animEffect transition="in" filter="wedge">
                                      <p:cBhvr>
                                        <p:cTn id="59" dur="2000"/>
                                        <p:tgtEl>
                                          <p:spTgt spid="101"/>
                                        </p:tgtEl>
                                      </p:cBhvr>
                                    </p:animEffect>
                                  </p:childTnLst>
                                </p:cTn>
                              </p:par>
                              <p:par>
                                <p:cTn id="60" presetID="20" presetClass="entr" presetSubtype="0" fill="hold" grpId="1" nodeType="withEffect">
                                  <p:stCondLst>
                                    <p:cond delay="0"/>
                                  </p:stCondLst>
                                  <p:childTnLst>
                                    <p:set>
                                      <p:cBhvr>
                                        <p:cTn id="61" dur="1" fill="hold">
                                          <p:stCondLst>
                                            <p:cond delay="0"/>
                                          </p:stCondLst>
                                        </p:cTn>
                                        <p:tgtEl>
                                          <p:spTgt spid="102"/>
                                        </p:tgtEl>
                                        <p:attrNameLst>
                                          <p:attrName>style.visibility</p:attrName>
                                        </p:attrNameLst>
                                      </p:cBhvr>
                                      <p:to>
                                        <p:strVal val="visible"/>
                                      </p:to>
                                    </p:set>
                                    <p:animEffect transition="in" filter="wedge">
                                      <p:cBhvr>
                                        <p:cTn id="62" dur="2000"/>
                                        <p:tgtEl>
                                          <p:spTgt spid="102"/>
                                        </p:tgtEl>
                                      </p:cBhvr>
                                    </p:animEffect>
                                  </p:childTnLst>
                                </p:cTn>
                              </p:par>
                              <p:par>
                                <p:cTn id="63" presetID="20" presetClass="entr" presetSubtype="0" fill="hold" grpId="1" nodeType="withEffect">
                                  <p:stCondLst>
                                    <p:cond delay="0"/>
                                  </p:stCondLst>
                                  <p:childTnLst>
                                    <p:set>
                                      <p:cBhvr>
                                        <p:cTn id="64" dur="1" fill="hold">
                                          <p:stCondLst>
                                            <p:cond delay="0"/>
                                          </p:stCondLst>
                                        </p:cTn>
                                        <p:tgtEl>
                                          <p:spTgt spid="103"/>
                                        </p:tgtEl>
                                        <p:attrNameLst>
                                          <p:attrName>style.visibility</p:attrName>
                                        </p:attrNameLst>
                                      </p:cBhvr>
                                      <p:to>
                                        <p:strVal val="visible"/>
                                      </p:to>
                                    </p:set>
                                    <p:animEffect transition="in" filter="wedge">
                                      <p:cBhvr>
                                        <p:cTn id="65" dur="2000"/>
                                        <p:tgtEl>
                                          <p:spTgt spid="103"/>
                                        </p:tgtEl>
                                      </p:cBhvr>
                                    </p:animEffect>
                                  </p:childTnLst>
                                </p:cTn>
                              </p:par>
                            </p:childTnLst>
                          </p:cTn>
                        </p:par>
                      </p:childTnLst>
                    </p:cTn>
                  </p:par>
                  <p:par>
                    <p:cTn id="66" fill="hold">
                      <p:stCondLst>
                        <p:cond delay="indefinite"/>
                      </p:stCondLst>
                      <p:childTnLst>
                        <p:par>
                          <p:cTn id="67" fill="hold">
                            <p:stCondLst>
                              <p:cond delay="0"/>
                            </p:stCondLst>
                            <p:childTnLst>
                              <p:par>
                                <p:cTn id="68" presetID="20" presetClass="entr" presetSubtype="0" fill="hold" grpId="0" nodeType="click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wedge">
                                      <p:cBhvr>
                                        <p:cTn id="70" dur="2000"/>
                                        <p:tgtEl>
                                          <p:spTgt spid="8"/>
                                        </p:tgtEl>
                                      </p:cBhvr>
                                    </p:animEffect>
                                  </p:childTnLst>
                                </p:cTn>
                              </p:par>
                              <p:par>
                                <p:cTn id="71" presetID="20" presetClass="entr" presetSubtype="0" fill="hold" grpId="0" nodeType="withEffect">
                                  <p:stCondLst>
                                    <p:cond delay="0"/>
                                  </p:stCondLst>
                                  <p:childTnLst>
                                    <p:set>
                                      <p:cBhvr>
                                        <p:cTn id="72" dur="1" fill="hold">
                                          <p:stCondLst>
                                            <p:cond delay="0"/>
                                          </p:stCondLst>
                                        </p:cTn>
                                        <p:tgtEl>
                                          <p:spTgt spid="11"/>
                                        </p:tgtEl>
                                        <p:attrNameLst>
                                          <p:attrName>style.visibility</p:attrName>
                                        </p:attrNameLst>
                                      </p:cBhvr>
                                      <p:to>
                                        <p:strVal val="visible"/>
                                      </p:to>
                                    </p:set>
                                    <p:animEffect transition="in" filter="wedge">
                                      <p:cBhvr>
                                        <p:cTn id="73" dur="2000"/>
                                        <p:tgtEl>
                                          <p:spTgt spid="11"/>
                                        </p:tgtEl>
                                      </p:cBhvr>
                                    </p:animEffect>
                                  </p:childTnLst>
                                </p:cTn>
                              </p:par>
                              <p:par>
                                <p:cTn id="74" presetID="20" presetClass="entr" presetSubtype="0" fill="hold" grpId="0" nodeType="withEffect">
                                  <p:stCondLst>
                                    <p:cond delay="0"/>
                                  </p:stCondLst>
                                  <p:childTnLst>
                                    <p:set>
                                      <p:cBhvr>
                                        <p:cTn id="75" dur="1" fill="hold">
                                          <p:stCondLst>
                                            <p:cond delay="0"/>
                                          </p:stCondLst>
                                        </p:cTn>
                                        <p:tgtEl>
                                          <p:spTgt spid="7"/>
                                        </p:tgtEl>
                                        <p:attrNameLst>
                                          <p:attrName>style.visibility</p:attrName>
                                        </p:attrNameLst>
                                      </p:cBhvr>
                                      <p:to>
                                        <p:strVal val="visible"/>
                                      </p:to>
                                    </p:set>
                                    <p:animEffect transition="in" filter="wedge">
                                      <p:cBhvr>
                                        <p:cTn id="76" dur="2000"/>
                                        <p:tgtEl>
                                          <p:spTgt spid="7"/>
                                        </p:tgtEl>
                                      </p:cBhvr>
                                    </p:animEffect>
                                  </p:childTnLst>
                                </p:cTn>
                              </p:par>
                              <p:par>
                                <p:cTn id="77" presetID="20" presetClass="entr" presetSubtype="0" fill="hold" grpId="0" nodeType="withEffect">
                                  <p:stCondLst>
                                    <p:cond delay="0"/>
                                  </p:stCondLst>
                                  <p:childTnLst>
                                    <p:set>
                                      <p:cBhvr>
                                        <p:cTn id="78" dur="1" fill="hold">
                                          <p:stCondLst>
                                            <p:cond delay="0"/>
                                          </p:stCondLst>
                                        </p:cTn>
                                        <p:tgtEl>
                                          <p:spTgt spid="10"/>
                                        </p:tgtEl>
                                        <p:attrNameLst>
                                          <p:attrName>style.visibility</p:attrName>
                                        </p:attrNameLst>
                                      </p:cBhvr>
                                      <p:to>
                                        <p:strVal val="visible"/>
                                      </p:to>
                                    </p:set>
                                    <p:animEffect transition="in" filter="wedge">
                                      <p:cBhvr>
                                        <p:cTn id="79" dur="2000"/>
                                        <p:tgtEl>
                                          <p:spTgt spid="10"/>
                                        </p:tgtEl>
                                      </p:cBhvr>
                                    </p:animEffect>
                                  </p:childTnLst>
                                </p:cTn>
                              </p:par>
                              <p:par>
                                <p:cTn id="80" presetID="20" presetClass="entr" presetSubtype="0" fill="hold" grpId="0" nodeType="withEffect">
                                  <p:stCondLst>
                                    <p:cond delay="0"/>
                                  </p:stCondLst>
                                  <p:childTnLst>
                                    <p:set>
                                      <p:cBhvr>
                                        <p:cTn id="81" dur="1" fill="hold">
                                          <p:stCondLst>
                                            <p:cond delay="0"/>
                                          </p:stCondLst>
                                        </p:cTn>
                                        <p:tgtEl>
                                          <p:spTgt spid="110"/>
                                        </p:tgtEl>
                                        <p:attrNameLst>
                                          <p:attrName>style.visibility</p:attrName>
                                        </p:attrNameLst>
                                      </p:cBhvr>
                                      <p:to>
                                        <p:strVal val="visible"/>
                                      </p:to>
                                    </p:set>
                                    <p:animEffect transition="in" filter="wedge">
                                      <p:cBhvr>
                                        <p:cTn id="82" dur="2000"/>
                                        <p:tgtEl>
                                          <p:spTgt spid="110"/>
                                        </p:tgtEl>
                                      </p:cBhvr>
                                    </p:animEffect>
                                  </p:childTnLst>
                                </p:cTn>
                              </p:par>
                            </p:childTnLst>
                          </p:cTn>
                        </p:par>
                      </p:childTnLst>
                    </p:cTn>
                  </p:par>
                  <p:par>
                    <p:cTn id="83" fill="hold">
                      <p:stCondLst>
                        <p:cond delay="indefinite"/>
                      </p:stCondLst>
                      <p:childTnLst>
                        <p:par>
                          <p:cTn id="84" fill="hold">
                            <p:stCondLst>
                              <p:cond delay="0"/>
                            </p:stCondLst>
                            <p:childTnLst>
                              <p:par>
                                <p:cTn id="85" presetID="20" presetClass="entr" presetSubtype="0" fill="hold" grpId="1" nodeType="clickEffect">
                                  <p:stCondLst>
                                    <p:cond delay="0"/>
                                  </p:stCondLst>
                                  <p:childTnLst>
                                    <p:set>
                                      <p:cBhvr>
                                        <p:cTn id="86" dur="1" fill="hold">
                                          <p:stCondLst>
                                            <p:cond delay="0"/>
                                          </p:stCondLst>
                                        </p:cTn>
                                        <p:tgtEl>
                                          <p:spTgt spid="104"/>
                                        </p:tgtEl>
                                        <p:attrNameLst>
                                          <p:attrName>style.visibility</p:attrName>
                                        </p:attrNameLst>
                                      </p:cBhvr>
                                      <p:to>
                                        <p:strVal val="visible"/>
                                      </p:to>
                                    </p:set>
                                    <p:animEffect transition="in" filter="wedge">
                                      <p:cBhvr>
                                        <p:cTn id="87" dur="2000"/>
                                        <p:tgtEl>
                                          <p:spTgt spid="104"/>
                                        </p:tgtEl>
                                      </p:cBhvr>
                                    </p:animEffect>
                                  </p:childTnLst>
                                </p:cTn>
                              </p:par>
                              <p:par>
                                <p:cTn id="88" presetID="20" presetClass="entr" presetSubtype="0" fill="hold" nodeType="withEffect">
                                  <p:stCondLst>
                                    <p:cond delay="0"/>
                                  </p:stCondLst>
                                  <p:childTnLst>
                                    <p:set>
                                      <p:cBhvr>
                                        <p:cTn id="89" dur="1" fill="hold">
                                          <p:stCondLst>
                                            <p:cond delay="0"/>
                                          </p:stCondLst>
                                        </p:cTn>
                                        <p:tgtEl>
                                          <p:spTgt spid="105"/>
                                        </p:tgtEl>
                                        <p:attrNameLst>
                                          <p:attrName>style.visibility</p:attrName>
                                        </p:attrNameLst>
                                      </p:cBhvr>
                                      <p:to>
                                        <p:strVal val="visible"/>
                                      </p:to>
                                    </p:set>
                                    <p:animEffect transition="in" filter="wedge">
                                      <p:cBhvr>
                                        <p:cTn id="90" dur="2000"/>
                                        <p:tgtEl>
                                          <p:spTgt spid="105"/>
                                        </p:tgtEl>
                                      </p:cBhvr>
                                    </p:animEffect>
                                  </p:childTnLst>
                                </p:cTn>
                              </p:par>
                              <p:par>
                                <p:cTn id="91" presetID="20" presetClass="entr" presetSubtype="0" fill="hold" nodeType="withEffect">
                                  <p:stCondLst>
                                    <p:cond delay="0"/>
                                  </p:stCondLst>
                                  <p:childTnLst>
                                    <p:set>
                                      <p:cBhvr>
                                        <p:cTn id="92" dur="1" fill="hold">
                                          <p:stCondLst>
                                            <p:cond delay="0"/>
                                          </p:stCondLst>
                                        </p:cTn>
                                        <p:tgtEl>
                                          <p:spTgt spid="106"/>
                                        </p:tgtEl>
                                        <p:attrNameLst>
                                          <p:attrName>style.visibility</p:attrName>
                                        </p:attrNameLst>
                                      </p:cBhvr>
                                      <p:to>
                                        <p:strVal val="visible"/>
                                      </p:to>
                                    </p:set>
                                    <p:animEffect transition="in" filter="wedge">
                                      <p:cBhvr>
                                        <p:cTn id="93" dur="2000"/>
                                        <p:tgtEl>
                                          <p:spTgt spid="106"/>
                                        </p:tgtEl>
                                      </p:cBhvr>
                                    </p:animEffect>
                                  </p:childTnLst>
                                </p:cTn>
                              </p:par>
                              <p:par>
                                <p:cTn id="94" presetID="20" presetClass="entr" presetSubtype="0" fill="hold" grpId="1" nodeType="withEffect">
                                  <p:stCondLst>
                                    <p:cond delay="0"/>
                                  </p:stCondLst>
                                  <p:childTnLst>
                                    <p:set>
                                      <p:cBhvr>
                                        <p:cTn id="95" dur="1" fill="hold">
                                          <p:stCondLst>
                                            <p:cond delay="0"/>
                                          </p:stCondLst>
                                        </p:cTn>
                                        <p:tgtEl>
                                          <p:spTgt spid="107"/>
                                        </p:tgtEl>
                                        <p:attrNameLst>
                                          <p:attrName>style.visibility</p:attrName>
                                        </p:attrNameLst>
                                      </p:cBhvr>
                                      <p:to>
                                        <p:strVal val="visible"/>
                                      </p:to>
                                    </p:set>
                                    <p:animEffect transition="in" filter="wedge">
                                      <p:cBhvr>
                                        <p:cTn id="96" dur="2000"/>
                                        <p:tgtEl>
                                          <p:spTgt spid="107"/>
                                        </p:tgtEl>
                                      </p:cBhvr>
                                    </p:animEffect>
                                  </p:childTnLst>
                                </p:cTn>
                              </p:par>
                              <p:par>
                                <p:cTn id="97" presetID="20" presetClass="entr" presetSubtype="0" fill="hold" grpId="1" nodeType="withEffect">
                                  <p:stCondLst>
                                    <p:cond delay="0"/>
                                  </p:stCondLst>
                                  <p:childTnLst>
                                    <p:set>
                                      <p:cBhvr>
                                        <p:cTn id="98" dur="1" fill="hold">
                                          <p:stCondLst>
                                            <p:cond delay="0"/>
                                          </p:stCondLst>
                                        </p:cTn>
                                        <p:tgtEl>
                                          <p:spTgt spid="108"/>
                                        </p:tgtEl>
                                        <p:attrNameLst>
                                          <p:attrName>style.visibility</p:attrName>
                                        </p:attrNameLst>
                                      </p:cBhvr>
                                      <p:to>
                                        <p:strVal val="visible"/>
                                      </p:to>
                                    </p:set>
                                    <p:animEffect transition="in" filter="wedge">
                                      <p:cBhvr>
                                        <p:cTn id="99" dur="2000"/>
                                        <p:tgtEl>
                                          <p:spTgt spid="108"/>
                                        </p:tgtEl>
                                      </p:cBhvr>
                                    </p:animEffect>
                                  </p:childTnLst>
                                </p:cTn>
                              </p:par>
                            </p:childTnLst>
                          </p:cTn>
                        </p:par>
                      </p:childTnLst>
                    </p:cTn>
                  </p:par>
                  <p:par>
                    <p:cTn id="100" fill="hold">
                      <p:stCondLst>
                        <p:cond delay="indefinite"/>
                      </p:stCondLst>
                      <p:childTnLst>
                        <p:par>
                          <p:cTn id="101" fill="hold">
                            <p:stCondLst>
                              <p:cond delay="0"/>
                            </p:stCondLst>
                            <p:childTnLst>
                              <p:par>
                                <p:cTn id="102" presetID="6" presetClass="emph" presetSubtype="0" fill="hold" grpId="0" nodeType="clickEffect">
                                  <p:stCondLst>
                                    <p:cond delay="0"/>
                                  </p:stCondLst>
                                  <p:childTnLst>
                                    <p:animScale>
                                      <p:cBhvr>
                                        <p:cTn id="103" dur="2000" fill="hold"/>
                                        <p:tgtEl>
                                          <p:spTgt spid="56"/>
                                        </p:tgtEl>
                                      </p:cBhvr>
                                      <p:by x="120000" y="100000"/>
                                    </p:animScale>
                                  </p:childTnLst>
                                </p:cTn>
                              </p:par>
                              <p:par>
                                <p:cTn id="104" presetID="6" presetClass="emph" presetSubtype="0" fill="hold" nodeType="withEffect">
                                  <p:stCondLst>
                                    <p:cond delay="0"/>
                                  </p:stCondLst>
                                  <p:childTnLst>
                                    <p:animScale>
                                      <p:cBhvr>
                                        <p:cTn id="105" dur="2000" fill="hold"/>
                                        <p:tgtEl>
                                          <p:spTgt spid="83"/>
                                        </p:tgtEl>
                                      </p:cBhvr>
                                      <p:by x="120000" y="100000"/>
                                    </p:animScale>
                                  </p:childTnLst>
                                </p:cTn>
                              </p:par>
                              <p:par>
                                <p:cTn id="106" presetID="6" presetClass="emph" presetSubtype="0" fill="hold" nodeType="withEffect">
                                  <p:stCondLst>
                                    <p:cond delay="0"/>
                                  </p:stCondLst>
                                  <p:childTnLst>
                                    <p:animScale>
                                      <p:cBhvr>
                                        <p:cTn id="107" dur="2000" fill="hold"/>
                                        <p:tgtEl>
                                          <p:spTgt spid="84"/>
                                        </p:tgtEl>
                                      </p:cBhvr>
                                      <p:by x="120000" y="100000"/>
                                    </p:animScale>
                                  </p:childTnLst>
                                </p:cTn>
                              </p:par>
                              <p:par>
                                <p:cTn id="108" presetID="6" presetClass="emph" presetSubtype="0" fill="hold" grpId="0" nodeType="withEffect">
                                  <p:stCondLst>
                                    <p:cond delay="0"/>
                                  </p:stCondLst>
                                  <p:childTnLst>
                                    <p:animScale>
                                      <p:cBhvr>
                                        <p:cTn id="109" dur="2000" fill="hold"/>
                                        <p:tgtEl>
                                          <p:spTgt spid="97"/>
                                        </p:tgtEl>
                                      </p:cBhvr>
                                      <p:by x="120000" y="100000"/>
                                    </p:animScale>
                                  </p:childTnLst>
                                </p:cTn>
                              </p:par>
                              <p:par>
                                <p:cTn id="110" presetID="6" presetClass="emph" presetSubtype="0" fill="hold" grpId="0" nodeType="withEffect">
                                  <p:stCondLst>
                                    <p:cond delay="0"/>
                                  </p:stCondLst>
                                  <p:childTnLst>
                                    <p:animScale>
                                      <p:cBhvr>
                                        <p:cTn id="111" dur="2000" fill="hold"/>
                                        <p:tgtEl>
                                          <p:spTgt spid="98"/>
                                        </p:tgtEl>
                                      </p:cBhvr>
                                      <p:by x="120000" y="100000"/>
                                    </p:animScale>
                                  </p:childTnLst>
                                </p:cTn>
                              </p:par>
                            </p:childTnLst>
                          </p:cTn>
                        </p:par>
                      </p:childTnLst>
                    </p:cTn>
                  </p:par>
                  <p:par>
                    <p:cTn id="112" fill="hold">
                      <p:stCondLst>
                        <p:cond delay="indefinite"/>
                      </p:stCondLst>
                      <p:childTnLst>
                        <p:par>
                          <p:cTn id="113" fill="hold">
                            <p:stCondLst>
                              <p:cond delay="0"/>
                            </p:stCondLst>
                            <p:childTnLst>
                              <p:par>
                                <p:cTn id="114" presetID="6" presetClass="emph" presetSubtype="0" fill="hold" grpId="0" nodeType="clickEffect">
                                  <p:stCondLst>
                                    <p:cond delay="0"/>
                                  </p:stCondLst>
                                  <p:childTnLst>
                                    <p:animScale>
                                      <p:cBhvr>
                                        <p:cTn id="115" dur="2000" fill="hold"/>
                                        <p:tgtEl>
                                          <p:spTgt spid="99"/>
                                        </p:tgtEl>
                                      </p:cBhvr>
                                      <p:by x="50000" y="100000"/>
                                    </p:animScale>
                                  </p:childTnLst>
                                </p:cTn>
                              </p:par>
                              <p:par>
                                <p:cTn id="116" presetID="6" presetClass="emph" presetSubtype="0" fill="hold" nodeType="withEffect">
                                  <p:stCondLst>
                                    <p:cond delay="0"/>
                                  </p:stCondLst>
                                  <p:childTnLst>
                                    <p:animScale>
                                      <p:cBhvr>
                                        <p:cTn id="117" dur="2000" fill="hold"/>
                                        <p:tgtEl>
                                          <p:spTgt spid="101"/>
                                        </p:tgtEl>
                                      </p:cBhvr>
                                      <p:by x="50000" y="100000"/>
                                    </p:animScale>
                                  </p:childTnLst>
                                </p:cTn>
                              </p:par>
                              <p:par>
                                <p:cTn id="118" presetID="6" presetClass="emph" presetSubtype="0" fill="hold" grpId="0" nodeType="withEffect">
                                  <p:stCondLst>
                                    <p:cond delay="0"/>
                                  </p:stCondLst>
                                  <p:childTnLst>
                                    <p:animScale>
                                      <p:cBhvr>
                                        <p:cTn id="119" dur="2000" fill="hold"/>
                                        <p:tgtEl>
                                          <p:spTgt spid="102"/>
                                        </p:tgtEl>
                                      </p:cBhvr>
                                      <p:by x="50000" y="100000"/>
                                    </p:animScale>
                                  </p:childTnLst>
                                </p:cTn>
                              </p:par>
                              <p:par>
                                <p:cTn id="120" presetID="6" presetClass="emph" presetSubtype="0" fill="hold" grpId="0" nodeType="withEffect">
                                  <p:stCondLst>
                                    <p:cond delay="0"/>
                                  </p:stCondLst>
                                  <p:childTnLst>
                                    <p:animScale>
                                      <p:cBhvr>
                                        <p:cTn id="121" dur="2000" fill="hold"/>
                                        <p:tgtEl>
                                          <p:spTgt spid="103"/>
                                        </p:tgtEl>
                                      </p:cBhvr>
                                      <p:by x="50000" y="100000"/>
                                    </p:animScale>
                                  </p:childTnLst>
                                </p:cTn>
                              </p:par>
                              <p:par>
                                <p:cTn id="122" presetID="6" presetClass="emph" presetSubtype="0" fill="hold" nodeType="withEffect">
                                  <p:stCondLst>
                                    <p:cond delay="0"/>
                                  </p:stCondLst>
                                  <p:childTnLst>
                                    <p:animScale>
                                      <p:cBhvr>
                                        <p:cTn id="123" dur="2000" fill="hold"/>
                                        <p:tgtEl>
                                          <p:spTgt spid="100"/>
                                        </p:tgtEl>
                                      </p:cBhvr>
                                      <p:by x="50000" y="100000"/>
                                    </p:animScale>
                                  </p:childTnLst>
                                </p:cTn>
                              </p:par>
                            </p:childTnLst>
                          </p:cTn>
                        </p:par>
                      </p:childTnLst>
                    </p:cTn>
                  </p:par>
                  <p:par>
                    <p:cTn id="124" fill="hold">
                      <p:stCondLst>
                        <p:cond delay="indefinite"/>
                      </p:stCondLst>
                      <p:childTnLst>
                        <p:par>
                          <p:cTn id="125" fill="hold">
                            <p:stCondLst>
                              <p:cond delay="0"/>
                            </p:stCondLst>
                            <p:childTnLst>
                              <p:par>
                                <p:cTn id="126" presetID="6" presetClass="emph" presetSubtype="0" fill="hold" grpId="0" nodeType="clickEffect">
                                  <p:stCondLst>
                                    <p:cond delay="0"/>
                                  </p:stCondLst>
                                  <p:childTnLst>
                                    <p:animScale>
                                      <p:cBhvr>
                                        <p:cTn id="127" dur="2000" fill="hold"/>
                                        <p:tgtEl>
                                          <p:spTgt spid="104"/>
                                        </p:tgtEl>
                                      </p:cBhvr>
                                      <p:by x="75000" y="100000"/>
                                    </p:animScale>
                                  </p:childTnLst>
                                </p:cTn>
                              </p:par>
                              <p:par>
                                <p:cTn id="128" presetID="6" presetClass="emph" presetSubtype="0" fill="hold" nodeType="withEffect">
                                  <p:stCondLst>
                                    <p:cond delay="0"/>
                                  </p:stCondLst>
                                  <p:childTnLst>
                                    <p:animScale>
                                      <p:cBhvr>
                                        <p:cTn id="129" dur="2000" fill="hold"/>
                                        <p:tgtEl>
                                          <p:spTgt spid="105"/>
                                        </p:tgtEl>
                                      </p:cBhvr>
                                      <p:by x="75000" y="100000"/>
                                    </p:animScale>
                                  </p:childTnLst>
                                </p:cTn>
                              </p:par>
                              <p:par>
                                <p:cTn id="130" presetID="6" presetClass="emph" presetSubtype="0" fill="hold" nodeType="withEffect">
                                  <p:stCondLst>
                                    <p:cond delay="0"/>
                                  </p:stCondLst>
                                  <p:childTnLst>
                                    <p:animScale>
                                      <p:cBhvr>
                                        <p:cTn id="131" dur="2000" fill="hold"/>
                                        <p:tgtEl>
                                          <p:spTgt spid="106"/>
                                        </p:tgtEl>
                                      </p:cBhvr>
                                      <p:by x="75000" y="100000"/>
                                    </p:animScale>
                                  </p:childTnLst>
                                </p:cTn>
                              </p:par>
                              <p:par>
                                <p:cTn id="132" presetID="6" presetClass="emph" presetSubtype="0" fill="hold" grpId="0" nodeType="withEffect">
                                  <p:stCondLst>
                                    <p:cond delay="0"/>
                                  </p:stCondLst>
                                  <p:childTnLst>
                                    <p:animScale>
                                      <p:cBhvr>
                                        <p:cTn id="133" dur="2000" fill="hold"/>
                                        <p:tgtEl>
                                          <p:spTgt spid="107"/>
                                        </p:tgtEl>
                                      </p:cBhvr>
                                      <p:by x="75000" y="100000"/>
                                    </p:animScale>
                                  </p:childTnLst>
                                </p:cTn>
                              </p:par>
                              <p:par>
                                <p:cTn id="134" presetID="6" presetClass="emph" presetSubtype="0" fill="hold" grpId="0" nodeType="withEffect">
                                  <p:stCondLst>
                                    <p:cond delay="0"/>
                                  </p:stCondLst>
                                  <p:childTnLst>
                                    <p:animScale>
                                      <p:cBhvr>
                                        <p:cTn id="135" dur="2000" fill="hold"/>
                                        <p:tgtEl>
                                          <p:spTgt spid="108"/>
                                        </p:tgtEl>
                                      </p:cBhvr>
                                      <p:by x="75000" y="100000"/>
                                    </p:animScale>
                                  </p:childTnLst>
                                </p:cTn>
                              </p:par>
                            </p:childTnLst>
                          </p:cTn>
                        </p:par>
                      </p:childTnLst>
                    </p:cTn>
                  </p:par>
                  <p:par>
                    <p:cTn id="136" fill="hold">
                      <p:stCondLst>
                        <p:cond delay="indefinite"/>
                      </p:stCondLst>
                      <p:childTnLst>
                        <p:par>
                          <p:cTn id="137" fill="hold">
                            <p:stCondLst>
                              <p:cond delay="0"/>
                            </p:stCondLst>
                            <p:childTnLst>
                              <p:par>
                                <p:cTn id="138" presetID="2" presetClass="entr" presetSubtype="4" fill="hold" grpId="0" nodeType="clickEffect">
                                  <p:stCondLst>
                                    <p:cond delay="0"/>
                                  </p:stCondLst>
                                  <p:childTnLst>
                                    <p:set>
                                      <p:cBhvr>
                                        <p:cTn id="139" dur="1" fill="hold">
                                          <p:stCondLst>
                                            <p:cond delay="0"/>
                                          </p:stCondLst>
                                        </p:cTn>
                                        <p:tgtEl>
                                          <p:spTgt spid="19"/>
                                        </p:tgtEl>
                                        <p:attrNameLst>
                                          <p:attrName>style.visibility</p:attrName>
                                        </p:attrNameLst>
                                      </p:cBhvr>
                                      <p:to>
                                        <p:strVal val="visible"/>
                                      </p:to>
                                    </p:set>
                                    <p:anim calcmode="lin" valueType="num">
                                      <p:cBhvr additive="base">
                                        <p:cTn id="140" dur="500" fill="hold"/>
                                        <p:tgtEl>
                                          <p:spTgt spid="19"/>
                                        </p:tgtEl>
                                        <p:attrNameLst>
                                          <p:attrName>ppt_x</p:attrName>
                                        </p:attrNameLst>
                                      </p:cBhvr>
                                      <p:tavLst>
                                        <p:tav tm="0">
                                          <p:val>
                                            <p:strVal val="#ppt_x"/>
                                          </p:val>
                                        </p:tav>
                                        <p:tav tm="100000">
                                          <p:val>
                                            <p:strVal val="#ppt_x"/>
                                          </p:val>
                                        </p:tav>
                                      </p:tavLst>
                                    </p:anim>
                                    <p:anim calcmode="lin" valueType="num">
                                      <p:cBhvr additive="base">
                                        <p:cTn id="141"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6" grpId="1" animBg="1"/>
      <p:bldP spid="97" grpId="0" animBg="1"/>
      <p:bldP spid="97" grpId="1" animBg="1"/>
      <p:bldP spid="98" grpId="0" animBg="1"/>
      <p:bldP spid="98" grpId="1" animBg="1"/>
      <p:bldP spid="99" grpId="0" animBg="1"/>
      <p:bldP spid="99" grpId="1" animBg="1"/>
      <p:bldP spid="102" grpId="0" animBg="1"/>
      <p:bldP spid="102" grpId="1" animBg="1"/>
      <p:bldP spid="103" grpId="0" animBg="1"/>
      <p:bldP spid="103" grpId="1" animBg="1"/>
      <p:bldP spid="104" grpId="0" animBg="1"/>
      <p:bldP spid="104" grpId="1" animBg="1"/>
      <p:bldP spid="107" grpId="0" animBg="1"/>
      <p:bldP spid="107" grpId="1" animBg="1"/>
      <p:bldP spid="108" grpId="0" animBg="1"/>
      <p:bldP spid="108" grpId="1" animBg="1"/>
      <p:bldP spid="109" grpId="0" animBg="1"/>
      <p:bldP spid="110" grpId="0" animBg="1"/>
      <p:bldP spid="3" grpId="0" animBg="1"/>
      <p:bldP spid="4" grpId="0" animBg="1"/>
      <p:bldP spid="5" grpId="0" animBg="1"/>
      <p:bldP spid="6" grpId="0" animBg="1"/>
      <p:bldP spid="7" grpId="0" animBg="1"/>
      <p:bldP spid="8" grpId="0" animBg="1"/>
      <p:bldP spid="10" grpId="0" animBg="1"/>
      <p:bldP spid="11" grpId="0" animBg="1"/>
      <p:bldP spid="13" grpId="0" animBg="1"/>
      <p:bldP spid="14" grpId="0" animBg="1"/>
      <p:bldP spid="15" grpId="0" animBg="1"/>
      <p:bldP spid="16" grpId="0" animBg="1"/>
      <p:bldP spid="19"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
</p:tagLst>
</file>

<file path=ppt/tags/tag2.xml><?xml version="1.0" encoding="utf-8"?>
<p:tagLst xmlns:a="http://schemas.openxmlformats.org/drawingml/2006/main" xmlns:r="http://schemas.openxmlformats.org/officeDocument/2006/relationships" xmlns:p="http://schemas.openxmlformats.org/presentationml/2006/main">
  <p:tag name="TIMING" val="|0.8|13.6|7.8|16.8|7.5|3.3"/>
</p:tagLst>
</file>

<file path=ppt/tags/tag3.xml><?xml version="1.0" encoding="utf-8"?>
<p:tagLst xmlns:a="http://schemas.openxmlformats.org/drawingml/2006/main" xmlns:r="http://schemas.openxmlformats.org/officeDocument/2006/relationships" xmlns:p="http://schemas.openxmlformats.org/presentationml/2006/main">
  <p:tag name="TIMING" val="|0.8|13.6|7.8|16.8|7.5|3.3"/>
</p:tagLst>
</file>

<file path=ppt/tags/tag4.xml><?xml version="1.0" encoding="utf-8"?>
<p:tagLst xmlns:a="http://schemas.openxmlformats.org/drawingml/2006/main" xmlns:r="http://schemas.openxmlformats.org/officeDocument/2006/relationships" xmlns:p="http://schemas.openxmlformats.org/presentationml/2006/main">
  <p:tag name="TIMING" val="|0.8|13.6|7.8|16.8|7.5|3.3"/>
</p:tagLst>
</file>

<file path=ppt/tags/tag5.xml><?xml version="1.0" encoding="utf-8"?>
<p:tagLst xmlns:a="http://schemas.openxmlformats.org/drawingml/2006/main" xmlns:r="http://schemas.openxmlformats.org/officeDocument/2006/relationships" xmlns:p="http://schemas.openxmlformats.org/presentationml/2006/main">
  <p:tag name="TIMING" val="|0.8|13.6|7.8|16.8|7.5|3.3"/>
</p:tagLst>
</file>

<file path=ppt/tags/tag6.xml><?xml version="1.0" encoding="utf-8"?>
<p:tagLst xmlns:a="http://schemas.openxmlformats.org/drawingml/2006/main" xmlns:r="http://schemas.openxmlformats.org/officeDocument/2006/relationships" xmlns:p="http://schemas.openxmlformats.org/presentationml/2006/main">
  <p:tag name="TIMING" val="|0.8|13.6|7.8|16.8|7.5|3.3"/>
</p:tagLst>
</file>

<file path=ppt/tags/tag7.xml><?xml version="1.0" encoding="utf-8"?>
<p:tagLst xmlns:a="http://schemas.openxmlformats.org/drawingml/2006/main" xmlns:r="http://schemas.openxmlformats.org/officeDocument/2006/relationships" xmlns:p="http://schemas.openxmlformats.org/presentationml/2006/main">
  <p:tag name="TIMING" val="|0.8|13.6|7.8|16.8|7.5|3.3"/>
</p:tagLst>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3.xml><?xml version="1.0" encoding="utf-8"?>
<ds:datastoreItem xmlns:ds="http://schemas.openxmlformats.org/officeDocument/2006/customXml" ds:itemID="{FBD2D995-20F0-4C14-BF62-1248AB4B484D}">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{EF8EE8A3-9C5A-4CD7-B9C2-9C1E2A40F2CA}tf67061901_win32</Template>
  <TotalTime>2696</TotalTime>
  <Words>2372</Words>
  <Application>Microsoft Macintosh PowerPoint</Application>
  <PresentationFormat>Widescreen</PresentationFormat>
  <Paragraphs>153</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Franklin Gothic Book</vt:lpstr>
      <vt:lpstr>Franklin Gothic Demi</vt:lpstr>
      <vt:lpstr>Gill Sans MT</vt:lpstr>
      <vt:lpstr>Helvetica Neue</vt:lpstr>
      <vt:lpstr>Wingdings</vt:lpstr>
      <vt:lpstr>Wingdings 2</vt:lpstr>
      <vt:lpstr>DividendVTI</vt:lpstr>
      <vt:lpstr>Machine learning: Ensemble methods</vt:lpstr>
      <vt:lpstr>Learners: The weak versus the strong</vt:lpstr>
      <vt:lpstr>Learners: The weak versus the strong</vt:lpstr>
      <vt:lpstr>Decision tree</vt:lpstr>
      <vt:lpstr>Decision stump</vt:lpstr>
      <vt:lpstr>AdaBoost</vt:lpstr>
      <vt:lpstr>PowerPoint Presentation</vt:lpstr>
      <vt:lpstr>Adaptive Boosting: AdaBoost</vt:lpstr>
      <vt:lpstr>AdaBoost USING STUMBS for binary classification </vt:lpstr>
      <vt:lpstr>AdaBoost iterations </vt:lpstr>
      <vt:lpstr>AdaBoost Animated </vt:lpstr>
      <vt:lpstr>AdaBoost PROS AND CONS </vt:lpstr>
      <vt:lpstr>Conclusion </vt:lpstr>
      <vt:lpstr>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Class Imbalance Problem: _x000b_AdaBoost to the Rescue?</dc:title>
  <dc:subject>Invited presentation at ICAVS-11. August 2021</dc:subject>
  <dc:creator>Alex Henderson</dc:creator>
  <cp:keywords>ICAVS-11</cp:keywords>
  <dc:description>In tissue biopsy analysis we are often presented with a mismatch in the number of spectra from different cell types. This class imbalance causes problems when building machine learning chemometric models to identify cancerous regions of tissue. In this presentation we will highlight the discrepancies in Random Forests classification outcome, as a function of class imbalance. We will then explore strategies to mitigate this, including the potential of Adaptive Boosting as an alternative classification algorithm.</dc:description>
  <cp:lastModifiedBy>OMAR MANSOUR ALHUWAISHEL</cp:lastModifiedBy>
  <cp:revision>55</cp:revision>
  <cp:lastPrinted>2021-08-17T12:00:42Z</cp:lastPrinted>
  <dcterms:created xsi:type="dcterms:W3CDTF">2021-07-31T17:07:50Z</dcterms:created>
  <dcterms:modified xsi:type="dcterms:W3CDTF">2024-05-26T18:57:53Z</dcterms:modified>
  <cp:category>Machine Learning</cp:category>
  <cp:contentStatus>Final</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